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55" r:id="rId3"/>
    <p:sldId id="270" r:id="rId4"/>
    <p:sldId id="271" r:id="rId5"/>
    <p:sldId id="272" r:id="rId6"/>
    <p:sldId id="274" r:id="rId7"/>
    <p:sldId id="281" r:id="rId8"/>
    <p:sldId id="277" r:id="rId9"/>
    <p:sldId id="351" r:id="rId10"/>
    <p:sldId id="352" r:id="rId11"/>
    <p:sldId id="273" r:id="rId12"/>
    <p:sldId id="306" r:id="rId13"/>
    <p:sldId id="354" r:id="rId14"/>
    <p:sldId id="286" r:id="rId15"/>
    <p:sldId id="343" r:id="rId16"/>
    <p:sldId id="344" r:id="rId17"/>
    <p:sldId id="283" r:id="rId18"/>
    <p:sldId id="322" r:id="rId19"/>
    <p:sldId id="285" r:id="rId20"/>
    <p:sldId id="280" r:id="rId21"/>
    <p:sldId id="288" r:id="rId22"/>
    <p:sldId id="287" r:id="rId23"/>
    <p:sldId id="289" r:id="rId24"/>
    <p:sldId id="312" r:id="rId25"/>
    <p:sldId id="313" r:id="rId26"/>
    <p:sldId id="345" r:id="rId27"/>
    <p:sldId id="356" r:id="rId28"/>
    <p:sldId id="357" r:id="rId29"/>
    <p:sldId id="359" r:id="rId30"/>
    <p:sldId id="358" r:id="rId31"/>
    <p:sldId id="360" r:id="rId32"/>
    <p:sldId id="361" r:id="rId33"/>
    <p:sldId id="32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0"/>
    <p:restoredTop sz="84694"/>
  </p:normalViewPr>
  <p:slideViewPr>
    <p:cSldViewPr snapToGrid="0" snapToObjects="1">
      <p:cViewPr varScale="1">
        <p:scale>
          <a:sx n="107" d="100"/>
          <a:sy n="107" d="100"/>
        </p:scale>
        <p:origin x="1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F57FF1-5454-2E44-982B-9C2F1A3FC4CA}" type="datetimeFigureOut">
              <a:rPr lang="en-US" smtClean="0"/>
              <a:t>3/4/21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D08D8-1664-2742-A5C1-C4EF1399C7B0}" type="slidenum">
              <a:rPr lang="en-US" smtClean="0"/>
              <a:t>‹#›</a:t>
            </a:fld>
            <a:endParaRPr lang="en-US"/>
          </a:p>
        </p:txBody>
      </p:sp>
    </p:spTree>
    <p:extLst>
      <p:ext uri="{BB962C8B-B14F-4D97-AF65-F5344CB8AC3E}">
        <p14:creationId xmlns:p14="http://schemas.microsoft.com/office/powerpoint/2010/main" val="321813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esjournals.onlinelibrary.wiley.com/doi/full/10.1111/j.2041-210x.2012.00261.x"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besjournals.onlinelibrary.wiley.com/doi/full/10.1111/2041-210X.12225"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7</a:t>
            </a:fld>
            <a:endParaRPr lang="en-US"/>
          </a:p>
        </p:txBody>
      </p:sp>
    </p:spTree>
    <p:extLst>
      <p:ext uri="{BB962C8B-B14F-4D97-AF65-F5344CB8AC3E}">
        <p14:creationId xmlns:p14="http://schemas.microsoft.com/office/powerpoint/2010/main" val="3092856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22</a:t>
            </a:fld>
            <a:endParaRPr lang="en-US"/>
          </a:p>
        </p:txBody>
      </p:sp>
    </p:spTree>
    <p:extLst>
      <p:ext uri="{BB962C8B-B14F-4D97-AF65-F5344CB8AC3E}">
        <p14:creationId xmlns:p14="http://schemas.microsoft.com/office/powerpoint/2010/main" val="3655463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24</a:t>
            </a:fld>
            <a:endParaRPr lang="en-US"/>
          </a:p>
        </p:txBody>
      </p:sp>
    </p:spTree>
    <p:extLst>
      <p:ext uri="{BB962C8B-B14F-4D97-AF65-F5344CB8AC3E}">
        <p14:creationId xmlns:p14="http://schemas.microsoft.com/office/powerpoint/2010/main" val="94025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had eagle eyes you might have spotted this extra parameter in the output above.</a:t>
            </a:r>
          </a:p>
          <a:p>
            <a:endParaRPr lang="en-GB" dirty="0"/>
          </a:p>
          <a:p>
            <a:r>
              <a:rPr lang="en-GB" dirty="0"/>
              <a:t>This represents the correlation of our random effects…</a:t>
            </a:r>
          </a:p>
          <a:p>
            <a:endParaRPr lang="en-GB" dirty="0"/>
          </a:p>
          <a:p>
            <a:r>
              <a:rPr lang="en-GB" dirty="0"/>
              <a:t>The next slide shows what that might look like.</a:t>
            </a:r>
          </a:p>
        </p:txBody>
      </p:sp>
      <p:sp>
        <p:nvSpPr>
          <p:cNvPr id="4" name="Slide Number Placeholder 3"/>
          <p:cNvSpPr>
            <a:spLocks noGrp="1"/>
          </p:cNvSpPr>
          <p:nvPr>
            <p:ph type="sldNum" sz="quarter" idx="5"/>
          </p:nvPr>
        </p:nvSpPr>
        <p:spPr/>
        <p:txBody>
          <a:bodyPr/>
          <a:lstStyle/>
          <a:p>
            <a:fld id="{E1AD08D8-1664-2742-A5C1-C4EF1399C7B0}" type="slidenum">
              <a:rPr lang="en-US" smtClean="0"/>
              <a:t>27</a:t>
            </a:fld>
            <a:endParaRPr lang="en-US"/>
          </a:p>
        </p:txBody>
      </p:sp>
    </p:spTree>
    <p:extLst>
      <p:ext uri="{BB962C8B-B14F-4D97-AF65-F5344CB8AC3E}">
        <p14:creationId xmlns:p14="http://schemas.microsoft.com/office/powerpoint/2010/main" val="102161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positive correlations between intercept and slope</a:t>
            </a:r>
          </a:p>
        </p:txBody>
      </p:sp>
      <p:sp>
        <p:nvSpPr>
          <p:cNvPr id="4" name="Slide Number Placeholder 3"/>
          <p:cNvSpPr>
            <a:spLocks noGrp="1"/>
          </p:cNvSpPr>
          <p:nvPr>
            <p:ph type="sldNum" sz="quarter" idx="5"/>
          </p:nvPr>
        </p:nvSpPr>
        <p:spPr/>
        <p:txBody>
          <a:bodyPr/>
          <a:lstStyle/>
          <a:p>
            <a:fld id="{E1AD08D8-1664-2742-A5C1-C4EF1399C7B0}" type="slidenum">
              <a:rPr lang="en-US" smtClean="0"/>
              <a:t>28</a:t>
            </a:fld>
            <a:endParaRPr lang="en-US"/>
          </a:p>
        </p:txBody>
      </p:sp>
    </p:spTree>
    <p:extLst>
      <p:ext uri="{BB962C8B-B14F-4D97-AF65-F5344CB8AC3E}">
        <p14:creationId xmlns:p14="http://schemas.microsoft.com/office/powerpoint/2010/main" val="4188374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Negative correlation between intercept and slope</a:t>
            </a:r>
          </a:p>
        </p:txBody>
      </p:sp>
      <p:sp>
        <p:nvSpPr>
          <p:cNvPr id="4" name="Slide Number Placeholder 3"/>
          <p:cNvSpPr>
            <a:spLocks noGrp="1"/>
          </p:cNvSpPr>
          <p:nvPr>
            <p:ph type="sldNum" sz="quarter" idx="5"/>
          </p:nvPr>
        </p:nvSpPr>
        <p:spPr/>
        <p:txBody>
          <a:bodyPr/>
          <a:lstStyle/>
          <a:p>
            <a:fld id="{E1AD08D8-1664-2742-A5C1-C4EF1399C7B0}" type="slidenum">
              <a:rPr lang="en-US" smtClean="0"/>
              <a:t>30</a:t>
            </a:fld>
            <a:endParaRPr lang="en-US"/>
          </a:p>
        </p:txBody>
      </p:sp>
    </p:spTree>
    <p:extLst>
      <p:ext uri="{BB962C8B-B14F-4D97-AF65-F5344CB8AC3E}">
        <p14:creationId xmlns:p14="http://schemas.microsoft.com/office/powerpoint/2010/main" val="1543977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these were contrived examples. Most of the time covariances between random effects are quite small (in my experience at least). </a:t>
            </a:r>
          </a:p>
          <a:p>
            <a:r>
              <a:rPr lang="en-GB" dirty="0"/>
              <a:t>We will discuss these more next week because it can sometimes help to remove _covariances_ of random effects to simplify out models.</a:t>
            </a:r>
          </a:p>
        </p:txBody>
      </p:sp>
      <p:sp>
        <p:nvSpPr>
          <p:cNvPr id="4" name="Slide Number Placeholder 3"/>
          <p:cNvSpPr>
            <a:spLocks noGrp="1"/>
          </p:cNvSpPr>
          <p:nvPr>
            <p:ph type="sldNum" sz="quarter" idx="5"/>
          </p:nvPr>
        </p:nvSpPr>
        <p:spPr/>
        <p:txBody>
          <a:bodyPr/>
          <a:lstStyle/>
          <a:p>
            <a:fld id="{E1AD08D8-1664-2742-A5C1-C4EF1399C7B0}" type="slidenum">
              <a:rPr lang="en-US" smtClean="0"/>
              <a:t>31</a:t>
            </a:fld>
            <a:endParaRPr lang="en-US"/>
          </a:p>
        </p:txBody>
      </p:sp>
    </p:spTree>
    <p:extLst>
      <p:ext uri="{BB962C8B-B14F-4D97-AF65-F5344CB8AC3E}">
        <p14:creationId xmlns:p14="http://schemas.microsoft.com/office/powerpoint/2010/main" val="3794820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Nakagawa and Schielzeth 2013</a:t>
            </a:r>
            <a:r>
              <a:rPr lang="en-GB" dirty="0"/>
              <a:t> and </a:t>
            </a:r>
            <a:r>
              <a:rPr lang="en-GB" u="sng" dirty="0">
                <a:hlinkClick r:id="rId4"/>
              </a:rPr>
              <a:t>Johnson, 2014</a:t>
            </a:r>
            <a:endParaRPr lang="en-GB" dirty="0"/>
          </a:p>
        </p:txBody>
      </p:sp>
      <p:sp>
        <p:nvSpPr>
          <p:cNvPr id="4" name="Slide Number Placeholder 3"/>
          <p:cNvSpPr>
            <a:spLocks noGrp="1"/>
          </p:cNvSpPr>
          <p:nvPr>
            <p:ph type="sldNum" sz="quarter" idx="5"/>
          </p:nvPr>
        </p:nvSpPr>
        <p:spPr/>
        <p:txBody>
          <a:bodyPr/>
          <a:lstStyle/>
          <a:p>
            <a:fld id="{E1AD08D8-1664-2742-A5C1-C4EF1399C7B0}" type="slidenum">
              <a:rPr lang="en-US" smtClean="0"/>
              <a:t>33</a:t>
            </a:fld>
            <a:endParaRPr lang="en-US"/>
          </a:p>
        </p:txBody>
      </p:sp>
    </p:spTree>
    <p:extLst>
      <p:ext uri="{BB962C8B-B14F-4D97-AF65-F5344CB8AC3E}">
        <p14:creationId xmlns:p14="http://schemas.microsoft.com/office/powerpoint/2010/main" val="1524902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\hat{y_{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 \alpha + \beta X + e_{</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\hat{y_{</a:t>
            </a:r>
            <a:r>
              <a:rPr lang="en-GB" sz="1200" kern="1200" dirty="0" err="1">
                <a:solidFill>
                  <a:schemeClr val="tx1"/>
                </a:solidFill>
                <a:effectLst/>
                <a:latin typeface="+mn-lt"/>
                <a:ea typeface="+mn-ea"/>
                <a:cs typeface="+mn-cs"/>
              </a:rPr>
              <a:t>ij</a:t>
            </a:r>
            <a:r>
              <a:rPr lang="en-GB" sz="1200" kern="1200" dirty="0">
                <a:solidFill>
                  <a:schemeClr val="tx1"/>
                </a:solidFill>
                <a:effectLst/>
                <a:latin typeface="+mn-lt"/>
                <a:ea typeface="+mn-ea"/>
                <a:cs typeface="+mn-cs"/>
              </a:rPr>
              <a:t>}} = \alpha + \beta X + e_{</a:t>
            </a:r>
            <a:r>
              <a:rPr lang="en-GB" sz="1200" kern="1200" dirty="0" err="1">
                <a:solidFill>
                  <a:schemeClr val="tx1"/>
                </a:solidFill>
                <a:effectLst/>
                <a:latin typeface="+mn-lt"/>
                <a:ea typeface="+mn-ea"/>
                <a:cs typeface="+mn-cs"/>
              </a:rPr>
              <a:t>ij</a:t>
            </a:r>
            <a:r>
              <a:rPr lang="en-GB" sz="1200" kern="1200" dirty="0">
                <a:solidFill>
                  <a:schemeClr val="tx1"/>
                </a:solidFill>
                <a:effectLst/>
                <a:latin typeface="+mn-lt"/>
                <a:ea typeface="+mn-ea"/>
                <a:cs typeface="+mn-cs"/>
              </a:rPr>
              <a:t>} + u_{j} </a:t>
            </a:r>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8</a:t>
            </a:fld>
            <a:endParaRPr lang="en-US"/>
          </a:p>
        </p:txBody>
      </p:sp>
    </p:spTree>
    <p:extLst>
      <p:ext uri="{BB962C8B-B14F-4D97-AF65-F5344CB8AC3E}">
        <p14:creationId xmlns:p14="http://schemas.microsoft.com/office/powerpoint/2010/main" val="826722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kern="1200" dirty="0">
                <a:solidFill>
                  <a:schemeClr val="tx1"/>
                </a:solidFill>
                <a:effectLst/>
                <a:latin typeface="+mn-lt"/>
                <a:ea typeface="+mn-ea"/>
                <a:cs typeface="+mn-cs"/>
              </a:rPr>
              <a:t>From https://</a:t>
            </a:r>
            <a:r>
              <a:rPr lang="en-GB" sz="1200" kern="1200" dirty="0" err="1">
                <a:solidFill>
                  <a:schemeClr val="tx1"/>
                </a:solidFill>
                <a:effectLst/>
                <a:latin typeface="+mn-lt"/>
                <a:ea typeface="+mn-ea"/>
                <a:cs typeface="+mn-cs"/>
              </a:rPr>
              <a:t>statmodeling.stat.columbia.edu</a:t>
            </a:r>
            <a:r>
              <a:rPr lang="en-GB" sz="1200" kern="1200" dirty="0">
                <a:solidFill>
                  <a:schemeClr val="tx1"/>
                </a:solidFill>
                <a:effectLst/>
                <a:latin typeface="+mn-lt"/>
                <a:ea typeface="+mn-ea"/>
                <a:cs typeface="+mn-cs"/>
              </a:rPr>
              <a:t>/2005/01/25/</a:t>
            </a:r>
            <a:r>
              <a:rPr lang="en-GB" sz="1200" kern="1200" dirty="0" err="1">
                <a:solidFill>
                  <a:schemeClr val="tx1"/>
                </a:solidFill>
                <a:effectLst/>
                <a:latin typeface="+mn-lt"/>
                <a:ea typeface="+mn-ea"/>
                <a:cs typeface="+mn-cs"/>
              </a:rPr>
              <a:t>why_i_dont_use</a:t>
            </a:r>
            <a:r>
              <a:rPr lang="en-GB" sz="1200" kern="1200" dirty="0">
                <a:solidFill>
                  <a:schemeClr val="tx1"/>
                </a:solidFill>
                <a:effectLst/>
                <a:latin typeface="+mn-lt"/>
                <a:ea typeface="+mn-ea"/>
                <a:cs typeface="+mn-cs"/>
              </a:rPr>
              <a:t>/</a:t>
            </a:r>
          </a:p>
          <a:p>
            <a:pPr fontAlgn="base"/>
            <a:r>
              <a:rPr lang="en-GB" sz="1200" kern="1200" dirty="0">
                <a:solidFill>
                  <a:schemeClr val="tx1"/>
                </a:solidFill>
                <a:effectLst/>
                <a:latin typeface="+mn-lt"/>
                <a:ea typeface="+mn-ea"/>
                <a:cs typeface="+mn-cs"/>
              </a:rPr>
              <a:t>Also see: http://</a:t>
            </a:r>
            <a:r>
              <a:rPr lang="en-GB" sz="1200" kern="1200" dirty="0" err="1">
                <a:solidFill>
                  <a:schemeClr val="tx1"/>
                </a:solidFill>
                <a:effectLst/>
                <a:latin typeface="+mn-lt"/>
                <a:ea typeface="+mn-ea"/>
                <a:cs typeface="+mn-cs"/>
              </a:rPr>
              <a:t>www.stat.columbia.edu</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gelman</a:t>
            </a:r>
            <a:r>
              <a:rPr lang="en-GB" sz="1200" kern="1200" dirty="0">
                <a:solidFill>
                  <a:schemeClr val="tx1"/>
                </a:solidFill>
                <a:effectLst/>
                <a:latin typeface="+mn-lt"/>
                <a:ea typeface="+mn-ea"/>
                <a:cs typeface="+mn-cs"/>
              </a:rPr>
              <a:t>/research/published/banova7.pdf</a:t>
            </a:r>
          </a:p>
          <a:p>
            <a:pPr fontAlgn="base"/>
            <a:endParaRPr lang="en-GB" sz="1200" kern="1200" dirty="0">
              <a:solidFill>
                <a:schemeClr val="tx1"/>
              </a:solidFill>
              <a:effectLst/>
              <a:latin typeface="+mn-lt"/>
              <a:ea typeface="+mn-ea"/>
              <a:cs typeface="+mn-cs"/>
            </a:endParaRPr>
          </a:p>
          <a:p>
            <a:pPr fontAlgn="base"/>
            <a:r>
              <a:rPr lang="en-GB" sz="1200" kern="1200" dirty="0">
                <a:solidFill>
                  <a:schemeClr val="tx1"/>
                </a:solidFill>
                <a:effectLst/>
                <a:latin typeface="+mn-lt"/>
                <a:ea typeface="+mn-ea"/>
                <a:cs typeface="+mn-cs"/>
              </a:rPr>
              <a:t>Here we outline five definitions that we have seen:</a:t>
            </a:r>
          </a:p>
          <a:p>
            <a:pPr lvl="0" fontAlgn="base"/>
            <a:r>
              <a:rPr lang="en-GB" sz="1200" kern="1200" dirty="0">
                <a:solidFill>
                  <a:schemeClr val="tx1"/>
                </a:solidFill>
                <a:effectLst/>
                <a:latin typeface="+mn-lt"/>
                <a:ea typeface="+mn-ea"/>
                <a:cs typeface="+mn-cs"/>
              </a:rPr>
              <a:t>Fixed effects are constant across individuals, and random effects vary. For example, in a growth study, a model with random intercepts 𝑎𝑖ai and fixed slope 𝑏b corresponds to parallel lines for different individuals 𝑖</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or the model 𝑦𝑖𝑡=𝑎𝑖+𝑏𝑡</a:t>
            </a:r>
            <a:r>
              <a:rPr lang="en-GB" sz="1200" kern="1200" dirty="0" err="1">
                <a:solidFill>
                  <a:schemeClr val="tx1"/>
                </a:solidFill>
                <a:effectLst/>
                <a:latin typeface="+mn-lt"/>
                <a:ea typeface="+mn-ea"/>
                <a:cs typeface="+mn-cs"/>
              </a:rPr>
              <a:t>yit</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ai+bt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Kreft</a:t>
            </a:r>
            <a:r>
              <a:rPr lang="en-GB" sz="1200" kern="1200" dirty="0">
                <a:solidFill>
                  <a:schemeClr val="tx1"/>
                </a:solidFill>
                <a:effectLst/>
                <a:latin typeface="+mn-lt"/>
                <a:ea typeface="+mn-ea"/>
                <a:cs typeface="+mn-cs"/>
              </a:rPr>
              <a:t> and De Leeuw (1998) thus distinguish between fixed and random coefficients. Effects are fixed if they are interesting in themselves or random if there is interest in the underlying population. Searle, Casella, and McCulloch (1992, Section 1.4) explore this distinction in depth.</a:t>
            </a:r>
          </a:p>
          <a:p>
            <a:pPr lvl="0" fontAlgn="base"/>
            <a:r>
              <a:rPr lang="en-GB" sz="1200" kern="1200" dirty="0">
                <a:solidFill>
                  <a:schemeClr val="tx1"/>
                </a:solidFill>
                <a:effectLst/>
                <a:latin typeface="+mn-lt"/>
                <a:ea typeface="+mn-ea"/>
                <a:cs typeface="+mn-cs"/>
              </a:rPr>
              <a:t>“When a sample exhausts the population, the corresponding variable is fixed; when the sample is a small (i.e., negligible) part of the population the corresponding variable is random.” (Green and Tukey, 1960)</a:t>
            </a:r>
          </a:p>
          <a:p>
            <a:pPr lvl="0" fontAlgn="base"/>
            <a:r>
              <a:rPr lang="en-GB" sz="1200" kern="1200" dirty="0">
                <a:solidFill>
                  <a:schemeClr val="tx1"/>
                </a:solidFill>
                <a:effectLst/>
                <a:latin typeface="+mn-lt"/>
                <a:ea typeface="+mn-ea"/>
                <a:cs typeface="+mn-cs"/>
              </a:rPr>
              <a:t>“If an effect is assumed to be a realized value of a random variable, it is called a random effect.” (LaMotte, 1983)</a:t>
            </a:r>
          </a:p>
          <a:p>
            <a:pPr lvl="0" fontAlgn="base"/>
            <a:r>
              <a:rPr lang="en-GB" sz="1200" kern="1200" dirty="0">
                <a:solidFill>
                  <a:schemeClr val="tx1"/>
                </a:solidFill>
                <a:effectLst/>
                <a:latin typeface="+mn-lt"/>
                <a:ea typeface="+mn-ea"/>
                <a:cs typeface="+mn-cs"/>
              </a:rPr>
              <a:t>Fixed effects are estimated using least squares (or, more generally, maximum likelihood) and random effects are estimated with shrinkage (“linear unbiased prediction” in the terminology of Robinson, 1991). This definition is standard in the multilevel </a:t>
            </a:r>
            <a:r>
              <a:rPr lang="en-GB" sz="1200" kern="1200" dirty="0" err="1">
                <a:solidFill>
                  <a:schemeClr val="tx1"/>
                </a:solidFill>
                <a:effectLst/>
                <a:latin typeface="+mn-lt"/>
                <a:ea typeface="+mn-ea"/>
                <a:cs typeface="+mn-cs"/>
              </a:rPr>
              <a:t>modeling</a:t>
            </a:r>
            <a:r>
              <a:rPr lang="en-GB" sz="1200" kern="1200" dirty="0">
                <a:solidFill>
                  <a:schemeClr val="tx1"/>
                </a:solidFill>
                <a:effectLst/>
                <a:latin typeface="+mn-lt"/>
                <a:ea typeface="+mn-ea"/>
                <a:cs typeface="+mn-cs"/>
              </a:rPr>
              <a:t> literature (see, for example, </a:t>
            </a:r>
            <a:r>
              <a:rPr lang="en-GB" sz="1200" kern="1200" dirty="0" err="1">
                <a:solidFill>
                  <a:schemeClr val="tx1"/>
                </a:solidFill>
                <a:effectLst/>
                <a:latin typeface="+mn-lt"/>
                <a:ea typeface="+mn-ea"/>
                <a:cs typeface="+mn-cs"/>
              </a:rPr>
              <a:t>Snijders</a:t>
            </a:r>
            <a:r>
              <a:rPr lang="en-GB" sz="1200" kern="1200" dirty="0">
                <a:solidFill>
                  <a:schemeClr val="tx1"/>
                </a:solidFill>
                <a:effectLst/>
                <a:latin typeface="+mn-lt"/>
                <a:ea typeface="+mn-ea"/>
                <a:cs typeface="+mn-cs"/>
              </a:rPr>
              <a:t> and Bosker, 1999, Section 4.2) and in econometrics.</a:t>
            </a:r>
          </a:p>
          <a:p>
            <a:pPr lvl="0" fontAlgn="base"/>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E1AD08D8-1664-2742-A5C1-C4EF1399C7B0}" type="slidenum">
              <a:rPr lang="en-US" smtClean="0"/>
              <a:t>9</a:t>
            </a:fld>
            <a:endParaRPr lang="en-US"/>
          </a:p>
        </p:txBody>
      </p:sp>
    </p:spTree>
    <p:extLst>
      <p:ext uri="{BB962C8B-B14F-4D97-AF65-F5344CB8AC3E}">
        <p14:creationId xmlns:p14="http://schemas.microsoft.com/office/powerpoint/2010/main" val="12443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 I'm not saying Age or SES are fixed for individuals…</a:t>
            </a:r>
          </a:p>
          <a:p>
            <a:endParaRPr lang="en-GB" dirty="0"/>
          </a:p>
          <a:p>
            <a:r>
              <a:rPr lang="en-GB" dirty="0"/>
              <a:t>Note – we will revisit this in a moment</a:t>
            </a:r>
          </a:p>
        </p:txBody>
      </p:sp>
      <p:sp>
        <p:nvSpPr>
          <p:cNvPr id="4" name="Slide Number Placeholder 3"/>
          <p:cNvSpPr>
            <a:spLocks noGrp="1"/>
          </p:cNvSpPr>
          <p:nvPr>
            <p:ph type="sldNum" sz="quarter" idx="5"/>
          </p:nvPr>
        </p:nvSpPr>
        <p:spPr/>
        <p:txBody>
          <a:bodyPr/>
          <a:lstStyle/>
          <a:p>
            <a:fld id="{E1AD08D8-1664-2742-A5C1-C4EF1399C7B0}" type="slidenum">
              <a:rPr lang="en-US" smtClean="0"/>
              <a:t>10</a:t>
            </a:fld>
            <a:endParaRPr lang="en-US"/>
          </a:p>
        </p:txBody>
      </p:sp>
    </p:spTree>
    <p:extLst>
      <p:ext uri="{BB962C8B-B14F-4D97-AF65-F5344CB8AC3E}">
        <p14:creationId xmlns:p14="http://schemas.microsoft.com/office/powerpoint/2010/main" val="31775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happens if we have data like this?</a:t>
            </a:r>
          </a:p>
        </p:txBody>
      </p:sp>
      <p:sp>
        <p:nvSpPr>
          <p:cNvPr id="4" name="Slide Number Placeholder 3"/>
          <p:cNvSpPr>
            <a:spLocks noGrp="1"/>
          </p:cNvSpPr>
          <p:nvPr>
            <p:ph type="sldNum" sz="quarter" idx="10"/>
          </p:nvPr>
        </p:nvSpPr>
        <p:spPr/>
        <p:txBody>
          <a:bodyPr/>
          <a:lstStyle/>
          <a:p>
            <a:fld id="{046C2D4C-C558-C14E-AA44-068BF34A51C6}" type="slidenum">
              <a:rPr lang="en-US" smtClean="0"/>
              <a:t>11</a:t>
            </a:fld>
            <a:endParaRPr lang="en-US"/>
          </a:p>
        </p:txBody>
      </p:sp>
    </p:spTree>
    <p:extLst>
      <p:ext uri="{BB962C8B-B14F-4D97-AF65-F5344CB8AC3E}">
        <p14:creationId xmlns:p14="http://schemas.microsoft.com/office/powerpoint/2010/main" val="1622882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1AD08D8-1664-2742-A5C1-C4EF1399C7B0}" type="slidenum">
              <a:rPr lang="en-US" smtClean="0"/>
              <a:t>12</a:t>
            </a:fld>
            <a:endParaRPr lang="en-US"/>
          </a:p>
        </p:txBody>
      </p:sp>
    </p:spTree>
    <p:extLst>
      <p:ext uri="{BB962C8B-B14F-4D97-AF65-F5344CB8AC3E}">
        <p14:creationId xmlns:p14="http://schemas.microsoft.com/office/powerpoint/2010/main" val="174628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refers to individual datapoints</a:t>
            </a:r>
          </a:p>
          <a:p>
            <a:r>
              <a:rPr lang="en-GB" sz="1200" kern="1200" dirty="0">
                <a:solidFill>
                  <a:schemeClr val="tx1"/>
                </a:solidFill>
                <a:effectLst/>
                <a:latin typeface="+mn-lt"/>
                <a:ea typeface="+mn-ea"/>
                <a:cs typeface="+mn-cs"/>
              </a:rPr>
              <a:t>j refers to sampling units (e.g. people, or schools)</a:t>
            </a:r>
          </a:p>
          <a:p>
            <a:r>
              <a:rPr lang="en-GB" sz="1200" kern="1200" dirty="0" err="1">
                <a:solidFill>
                  <a:schemeClr val="tx1"/>
                </a:solidFill>
                <a:effectLst/>
                <a:latin typeface="+mn-lt"/>
                <a:ea typeface="+mn-ea"/>
                <a:cs typeface="+mn-cs"/>
              </a:rPr>
              <a:t>yij</a:t>
            </a:r>
            <a:r>
              <a:rPr lang="en-GB" sz="1200" kern="1200" dirty="0">
                <a:solidFill>
                  <a:schemeClr val="tx1"/>
                </a:solidFill>
                <a:effectLst/>
                <a:latin typeface="+mn-lt"/>
                <a:ea typeface="+mn-ea"/>
                <a:cs typeface="+mn-cs"/>
              </a:rPr>
              <a:t>  (with the hat symbol) means the prediction for each datapoint </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in unit j</a:t>
            </a:r>
          </a:p>
          <a:p>
            <a:r>
              <a:rPr lang="en-GB" sz="1200" kern="1200" dirty="0">
                <a:solidFill>
                  <a:schemeClr val="tx1"/>
                </a:solidFill>
                <a:effectLst/>
                <a:latin typeface="+mn-lt"/>
                <a:ea typeface="+mn-ea"/>
                <a:cs typeface="+mn-cs"/>
              </a:rPr>
              <a:t>X = a single predictors</a:t>
            </a:r>
          </a:p>
          <a:p>
            <a:r>
              <a:rPr lang="en-GB" sz="1200" kern="1200" dirty="0">
                <a:solidFill>
                  <a:schemeClr val="tx1"/>
                </a:solidFill>
                <a:effectLst/>
                <a:latin typeface="+mn-lt"/>
                <a:ea typeface="+mn-ea"/>
                <a:cs typeface="+mn-cs"/>
              </a:rPr>
              <a:t>Beta X means the slope for X (i.e. change in y for change in X)</a:t>
            </a:r>
          </a:p>
          <a:p>
            <a:r>
              <a:rPr lang="en-GB" sz="1200" kern="1200" dirty="0" err="1">
                <a:solidFill>
                  <a:schemeClr val="tx1"/>
                </a:solidFill>
                <a:effectLst/>
                <a:latin typeface="+mn-lt"/>
                <a:ea typeface="+mn-ea"/>
                <a:cs typeface="+mn-cs"/>
              </a:rPr>
              <a:t>eij</a:t>
            </a:r>
            <a:r>
              <a:rPr lang="en-GB" sz="1200" kern="1200" dirty="0">
                <a:solidFill>
                  <a:schemeClr val="tx1"/>
                </a:solidFill>
                <a:effectLst/>
                <a:latin typeface="+mn-lt"/>
                <a:ea typeface="+mn-ea"/>
                <a:cs typeface="+mn-cs"/>
              </a:rPr>
              <a:t> is the variance within-units (can think of it as a residual for a single data point for a single person)</a:t>
            </a:r>
          </a:p>
          <a:p>
            <a:r>
              <a:rPr lang="en-GB" sz="1200" kern="1200" dirty="0" err="1">
                <a:solidFill>
                  <a:schemeClr val="tx1"/>
                </a:solidFill>
                <a:effectLst/>
                <a:latin typeface="+mn-lt"/>
                <a:ea typeface="+mn-ea"/>
                <a:cs typeface="+mn-cs"/>
              </a:rPr>
              <a:t>uj</a:t>
            </a:r>
            <a:r>
              <a:rPr lang="en-GB" sz="1200" kern="1200" dirty="0">
                <a:solidFill>
                  <a:schemeClr val="tx1"/>
                </a:solidFill>
                <a:effectLst/>
                <a:latin typeface="+mn-lt"/>
                <a:ea typeface="+mn-ea"/>
                <a:cs typeface="+mn-cs"/>
              </a:rPr>
              <a:t> is the variance between—units (the average for a single person)</a:t>
            </a:r>
          </a:p>
          <a:p>
            <a:r>
              <a:rPr lang="en-GB" sz="1200" kern="1200" dirty="0">
                <a:solidFill>
                  <a:schemeClr val="tx1"/>
                </a:solidFill>
                <a:effectLst/>
                <a:latin typeface="+mn-lt"/>
                <a:ea typeface="+mn-ea"/>
                <a:cs typeface="+mn-cs"/>
              </a:rPr>
              <a:t>alpha is the fixed intercept (i.e. average of all units when X = 0)</a:t>
            </a:r>
          </a:p>
          <a:p>
            <a:endParaRPr lang="en-GB" sz="1200" kern="1200" dirty="0">
              <a:solidFill>
                <a:schemeClr val="tx1"/>
              </a:solidFill>
              <a:effectLst/>
              <a:latin typeface="+mn-lt"/>
              <a:ea typeface="+mn-ea"/>
              <a:cs typeface="+mn-cs"/>
            </a:endParaRPr>
          </a:p>
          <a:p>
            <a:r>
              <a:rPr lang="en-GB" sz="1200" kern="1200" dirty="0" err="1">
                <a:solidFill>
                  <a:schemeClr val="tx1"/>
                </a:solidFill>
                <a:effectLst/>
                <a:latin typeface="+mn-lt"/>
                <a:ea typeface="+mn-ea"/>
                <a:cs typeface="+mn-cs"/>
              </a:rPr>
              <a:t>Vj</a:t>
            </a:r>
            <a:r>
              <a:rPr lang="en-GB" sz="1200" kern="1200" dirty="0">
                <a:solidFill>
                  <a:schemeClr val="tx1"/>
                </a:solidFill>
                <a:effectLst/>
                <a:latin typeface="+mn-lt"/>
                <a:ea typeface="+mn-ea"/>
                <a:cs typeface="+mn-cs"/>
              </a:rPr>
              <a:t> X is the variance in the slope of X. That is, how much does the slope of X vary between people or schools.</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\hat{y_{</a:t>
            </a:r>
            <a:r>
              <a:rPr lang="en-GB" sz="1200" kern="1200" dirty="0" err="1">
                <a:solidFill>
                  <a:schemeClr val="tx1"/>
                </a:solidFill>
                <a:effectLst/>
                <a:latin typeface="+mn-lt"/>
                <a:ea typeface="+mn-ea"/>
                <a:cs typeface="+mn-cs"/>
              </a:rPr>
              <a:t>ij</a:t>
            </a:r>
            <a:r>
              <a:rPr lang="en-GB" sz="1200" kern="1200" dirty="0">
                <a:solidFill>
                  <a:schemeClr val="tx1"/>
                </a:solidFill>
                <a:effectLst/>
                <a:latin typeface="+mn-lt"/>
                <a:ea typeface="+mn-ea"/>
                <a:cs typeface="+mn-cs"/>
              </a:rPr>
              <a:t>}} = \alpha + \beta X + e_{</a:t>
            </a:r>
            <a:r>
              <a:rPr lang="en-GB" sz="1200" kern="1200" dirty="0" err="1">
                <a:solidFill>
                  <a:schemeClr val="tx1"/>
                </a:solidFill>
                <a:effectLst/>
                <a:latin typeface="+mn-lt"/>
                <a:ea typeface="+mn-ea"/>
                <a:cs typeface="+mn-cs"/>
              </a:rPr>
              <a:t>ij</a:t>
            </a:r>
            <a:r>
              <a:rPr lang="en-GB" sz="1200" kern="1200" dirty="0">
                <a:solidFill>
                  <a:schemeClr val="tx1"/>
                </a:solidFill>
                <a:effectLst/>
                <a:latin typeface="+mn-lt"/>
                <a:ea typeface="+mn-ea"/>
                <a:cs typeface="+mn-cs"/>
              </a:rPr>
              <a:t>} + u_{j}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\hat{y_{</a:t>
            </a:r>
            <a:r>
              <a:rPr lang="en-GB" sz="1200" kern="1200" dirty="0" err="1">
                <a:solidFill>
                  <a:schemeClr val="tx1"/>
                </a:solidFill>
                <a:effectLst/>
                <a:latin typeface="+mn-lt"/>
                <a:ea typeface="+mn-ea"/>
                <a:cs typeface="+mn-cs"/>
              </a:rPr>
              <a:t>ij</a:t>
            </a:r>
            <a:r>
              <a:rPr lang="en-GB" sz="1200" kern="1200" dirty="0">
                <a:solidFill>
                  <a:schemeClr val="tx1"/>
                </a:solidFill>
                <a:effectLst/>
                <a:latin typeface="+mn-lt"/>
                <a:ea typeface="+mn-ea"/>
                <a:cs typeface="+mn-cs"/>
              </a:rPr>
              <a:t>}} = \alpha + \beta X + e_{</a:t>
            </a:r>
            <a:r>
              <a:rPr lang="en-GB" sz="1200" kern="1200" dirty="0" err="1">
                <a:solidFill>
                  <a:schemeClr val="tx1"/>
                </a:solidFill>
                <a:effectLst/>
                <a:latin typeface="+mn-lt"/>
                <a:ea typeface="+mn-ea"/>
                <a:cs typeface="+mn-cs"/>
              </a:rPr>
              <a:t>ij</a:t>
            </a:r>
            <a:r>
              <a:rPr lang="en-GB" sz="1200" kern="1200" dirty="0">
                <a:solidFill>
                  <a:schemeClr val="tx1"/>
                </a:solidFill>
                <a:effectLst/>
                <a:latin typeface="+mn-lt"/>
                <a:ea typeface="+mn-ea"/>
                <a:cs typeface="+mn-cs"/>
              </a:rPr>
              <a:t>} + u_{j} + v_{j} X</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6C2D4C-C558-C14E-AA44-068BF34A51C6}" type="slidenum">
              <a:rPr lang="en-US" smtClean="0"/>
              <a:t>13</a:t>
            </a:fld>
            <a:endParaRPr lang="en-US"/>
          </a:p>
        </p:txBody>
      </p:sp>
    </p:spTree>
    <p:extLst>
      <p:ext uri="{BB962C8B-B14F-4D97-AF65-F5344CB8AC3E}">
        <p14:creationId xmlns:p14="http://schemas.microsoft.com/office/powerpoint/2010/main" val="1428359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14</a:t>
            </a:fld>
            <a:endParaRPr lang="en-US"/>
          </a:p>
        </p:txBody>
      </p:sp>
    </p:spTree>
    <p:extLst>
      <p:ext uri="{BB962C8B-B14F-4D97-AF65-F5344CB8AC3E}">
        <p14:creationId xmlns:p14="http://schemas.microsoft.com/office/powerpoint/2010/main" val="1715971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t>
            </a:r>
          </a:p>
          <a:p>
            <a:r>
              <a:rPr lang="en-US" dirty="0"/>
              <a:t>options(lme4.summary.cor.max = 0)</a:t>
            </a:r>
          </a:p>
          <a:p>
            <a:endParaRPr lang="en-US" dirty="0"/>
          </a:p>
          <a:p>
            <a:r>
              <a:rPr lang="en-US" dirty="0"/>
              <a:t>To hide</a:t>
            </a:r>
            <a:r>
              <a:rPr lang="en-US" baseline="0" dirty="0"/>
              <a:t> fixed effect </a:t>
            </a:r>
            <a:r>
              <a:rPr lang="en-US" baseline="0" dirty="0" err="1"/>
              <a:t>corrs</a:t>
            </a:r>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21</a:t>
            </a:fld>
            <a:endParaRPr lang="en-US"/>
          </a:p>
        </p:txBody>
      </p:sp>
    </p:spTree>
    <p:extLst>
      <p:ext uri="{BB962C8B-B14F-4D97-AF65-F5344CB8AC3E}">
        <p14:creationId xmlns:p14="http://schemas.microsoft.com/office/powerpoint/2010/main" val="320522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FA68F-B65C-FE42-B0F3-1746BDFC2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1B2C5A-6F34-BD4C-9252-5A5E5B0CC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404A1F-E6CA-E540-B03D-8977A4B7716C}"/>
              </a:ext>
            </a:extLst>
          </p:cNvPr>
          <p:cNvSpPr>
            <a:spLocks noGrp="1"/>
          </p:cNvSpPr>
          <p:nvPr>
            <p:ph type="dt" sz="half" idx="10"/>
          </p:nvPr>
        </p:nvSpPr>
        <p:spPr/>
        <p:txBody>
          <a:bodyPr/>
          <a:lstStyle/>
          <a:p>
            <a:fld id="{E9A9BF6E-877B-CF4C-8D79-EA6FC8F82A80}" type="datetimeFigureOut">
              <a:rPr lang="en-US" smtClean="0"/>
              <a:t>3/4/21</a:t>
            </a:fld>
            <a:endParaRPr lang="en-US"/>
          </a:p>
        </p:txBody>
      </p:sp>
      <p:sp>
        <p:nvSpPr>
          <p:cNvPr id="5" name="Footer Placeholder 4">
            <a:extLst>
              <a:ext uri="{FF2B5EF4-FFF2-40B4-BE49-F238E27FC236}">
                <a16:creationId xmlns:a16="http://schemas.microsoft.com/office/drawing/2014/main" id="{942A13A9-A51A-8C4A-9340-563CDA75D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55C0B-44C4-E343-82BB-C55A4B45D102}"/>
              </a:ext>
            </a:extLst>
          </p:cNvPr>
          <p:cNvSpPr>
            <a:spLocks noGrp="1"/>
          </p:cNvSpPr>
          <p:nvPr>
            <p:ph type="sldNum" sz="quarter" idx="12"/>
          </p:nvPr>
        </p:nvSpPr>
        <p:spPr/>
        <p:txBody>
          <a:bodyPr/>
          <a:lstStyle/>
          <a:p>
            <a:fld id="{1A20397A-492C-6149-B9F4-FBF46DED5C32}" type="slidenum">
              <a:rPr lang="en-US" smtClean="0"/>
              <a:t>‹#›</a:t>
            </a:fld>
            <a:endParaRPr lang="en-US"/>
          </a:p>
        </p:txBody>
      </p:sp>
    </p:spTree>
    <p:extLst>
      <p:ext uri="{BB962C8B-B14F-4D97-AF65-F5344CB8AC3E}">
        <p14:creationId xmlns:p14="http://schemas.microsoft.com/office/powerpoint/2010/main" val="1587724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1BE3-9989-1D4F-9FBC-B4547B210C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19CECF-0E7D-D044-816D-DAD7857831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D89A6-4616-7843-A4C9-92B0DEED4730}"/>
              </a:ext>
            </a:extLst>
          </p:cNvPr>
          <p:cNvSpPr>
            <a:spLocks noGrp="1"/>
          </p:cNvSpPr>
          <p:nvPr>
            <p:ph type="dt" sz="half" idx="10"/>
          </p:nvPr>
        </p:nvSpPr>
        <p:spPr/>
        <p:txBody>
          <a:bodyPr/>
          <a:lstStyle/>
          <a:p>
            <a:fld id="{E9A9BF6E-877B-CF4C-8D79-EA6FC8F82A80}" type="datetimeFigureOut">
              <a:rPr lang="en-US" smtClean="0"/>
              <a:t>3/4/21</a:t>
            </a:fld>
            <a:endParaRPr lang="en-US"/>
          </a:p>
        </p:txBody>
      </p:sp>
      <p:sp>
        <p:nvSpPr>
          <p:cNvPr id="5" name="Footer Placeholder 4">
            <a:extLst>
              <a:ext uri="{FF2B5EF4-FFF2-40B4-BE49-F238E27FC236}">
                <a16:creationId xmlns:a16="http://schemas.microsoft.com/office/drawing/2014/main" id="{BEB319CA-1D02-7847-A926-B957F4397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6D07C-B305-DF44-8334-E8787CA71E1E}"/>
              </a:ext>
            </a:extLst>
          </p:cNvPr>
          <p:cNvSpPr>
            <a:spLocks noGrp="1"/>
          </p:cNvSpPr>
          <p:nvPr>
            <p:ph type="sldNum" sz="quarter" idx="12"/>
          </p:nvPr>
        </p:nvSpPr>
        <p:spPr/>
        <p:txBody>
          <a:bodyPr/>
          <a:lstStyle/>
          <a:p>
            <a:fld id="{1A20397A-492C-6149-B9F4-FBF46DED5C32}" type="slidenum">
              <a:rPr lang="en-US" smtClean="0"/>
              <a:t>‹#›</a:t>
            </a:fld>
            <a:endParaRPr lang="en-US"/>
          </a:p>
        </p:txBody>
      </p:sp>
    </p:spTree>
    <p:extLst>
      <p:ext uri="{BB962C8B-B14F-4D97-AF65-F5344CB8AC3E}">
        <p14:creationId xmlns:p14="http://schemas.microsoft.com/office/powerpoint/2010/main" val="797753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2FC1B2-B1BA-FA40-B18F-202AAF5C1C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0E315D-16A2-3D47-8F01-633B7D978B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1EC35-8F60-A242-8C66-188DB353E698}"/>
              </a:ext>
            </a:extLst>
          </p:cNvPr>
          <p:cNvSpPr>
            <a:spLocks noGrp="1"/>
          </p:cNvSpPr>
          <p:nvPr>
            <p:ph type="dt" sz="half" idx="10"/>
          </p:nvPr>
        </p:nvSpPr>
        <p:spPr/>
        <p:txBody>
          <a:bodyPr/>
          <a:lstStyle/>
          <a:p>
            <a:fld id="{E9A9BF6E-877B-CF4C-8D79-EA6FC8F82A80}" type="datetimeFigureOut">
              <a:rPr lang="en-US" smtClean="0"/>
              <a:t>3/4/21</a:t>
            </a:fld>
            <a:endParaRPr lang="en-US"/>
          </a:p>
        </p:txBody>
      </p:sp>
      <p:sp>
        <p:nvSpPr>
          <p:cNvPr id="5" name="Footer Placeholder 4">
            <a:extLst>
              <a:ext uri="{FF2B5EF4-FFF2-40B4-BE49-F238E27FC236}">
                <a16:creationId xmlns:a16="http://schemas.microsoft.com/office/drawing/2014/main" id="{7F306803-EDB9-B840-818B-0FC6E7A1D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AE795-0E11-AE4F-A7E4-9A78FADE2209}"/>
              </a:ext>
            </a:extLst>
          </p:cNvPr>
          <p:cNvSpPr>
            <a:spLocks noGrp="1"/>
          </p:cNvSpPr>
          <p:nvPr>
            <p:ph type="sldNum" sz="quarter" idx="12"/>
          </p:nvPr>
        </p:nvSpPr>
        <p:spPr/>
        <p:txBody>
          <a:bodyPr/>
          <a:lstStyle/>
          <a:p>
            <a:fld id="{1A20397A-492C-6149-B9F4-FBF46DED5C32}" type="slidenum">
              <a:rPr lang="en-US" smtClean="0"/>
              <a:t>‹#›</a:t>
            </a:fld>
            <a:endParaRPr lang="en-US"/>
          </a:p>
        </p:txBody>
      </p:sp>
    </p:spTree>
    <p:extLst>
      <p:ext uri="{BB962C8B-B14F-4D97-AF65-F5344CB8AC3E}">
        <p14:creationId xmlns:p14="http://schemas.microsoft.com/office/powerpoint/2010/main" val="1035012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E6245-2882-414F-B4D5-109CA43FE9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9D4B77-4EA2-0C44-AAD1-1B2D33AA811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2D471-2E7B-FB42-B138-42CF715B563E}"/>
              </a:ext>
            </a:extLst>
          </p:cNvPr>
          <p:cNvSpPr>
            <a:spLocks noGrp="1"/>
          </p:cNvSpPr>
          <p:nvPr>
            <p:ph type="dt" sz="half" idx="10"/>
          </p:nvPr>
        </p:nvSpPr>
        <p:spPr/>
        <p:txBody>
          <a:bodyPr/>
          <a:lstStyle/>
          <a:p>
            <a:fld id="{E9A9BF6E-877B-CF4C-8D79-EA6FC8F82A80}" type="datetimeFigureOut">
              <a:rPr lang="en-US" smtClean="0"/>
              <a:t>3/4/21</a:t>
            </a:fld>
            <a:endParaRPr lang="en-US"/>
          </a:p>
        </p:txBody>
      </p:sp>
      <p:sp>
        <p:nvSpPr>
          <p:cNvPr id="5" name="Footer Placeholder 4">
            <a:extLst>
              <a:ext uri="{FF2B5EF4-FFF2-40B4-BE49-F238E27FC236}">
                <a16:creationId xmlns:a16="http://schemas.microsoft.com/office/drawing/2014/main" id="{D994DF44-E188-5641-860E-A4A75A038D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9B0C9-0148-7F44-89BB-767298A3C562}"/>
              </a:ext>
            </a:extLst>
          </p:cNvPr>
          <p:cNvSpPr>
            <a:spLocks noGrp="1"/>
          </p:cNvSpPr>
          <p:nvPr>
            <p:ph type="sldNum" sz="quarter" idx="12"/>
          </p:nvPr>
        </p:nvSpPr>
        <p:spPr/>
        <p:txBody>
          <a:bodyPr/>
          <a:lstStyle/>
          <a:p>
            <a:fld id="{1A20397A-492C-6149-B9F4-FBF46DED5C32}" type="slidenum">
              <a:rPr lang="en-US" smtClean="0"/>
              <a:t>‹#›</a:t>
            </a:fld>
            <a:endParaRPr lang="en-US"/>
          </a:p>
        </p:txBody>
      </p:sp>
    </p:spTree>
    <p:extLst>
      <p:ext uri="{BB962C8B-B14F-4D97-AF65-F5344CB8AC3E}">
        <p14:creationId xmlns:p14="http://schemas.microsoft.com/office/powerpoint/2010/main" val="4227429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8741A-7A7D-C54A-9FAF-FDE0D70D12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B453F6-9694-FE41-8AFB-9F9535BC5B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AA35ED3-3E3C-E84D-9FE8-21DCA696E8FC}"/>
              </a:ext>
            </a:extLst>
          </p:cNvPr>
          <p:cNvSpPr>
            <a:spLocks noGrp="1"/>
          </p:cNvSpPr>
          <p:nvPr>
            <p:ph type="dt" sz="half" idx="10"/>
          </p:nvPr>
        </p:nvSpPr>
        <p:spPr/>
        <p:txBody>
          <a:bodyPr/>
          <a:lstStyle/>
          <a:p>
            <a:fld id="{E9A9BF6E-877B-CF4C-8D79-EA6FC8F82A80}" type="datetimeFigureOut">
              <a:rPr lang="en-US" smtClean="0"/>
              <a:t>3/4/21</a:t>
            </a:fld>
            <a:endParaRPr lang="en-US"/>
          </a:p>
        </p:txBody>
      </p:sp>
      <p:sp>
        <p:nvSpPr>
          <p:cNvPr id="5" name="Footer Placeholder 4">
            <a:extLst>
              <a:ext uri="{FF2B5EF4-FFF2-40B4-BE49-F238E27FC236}">
                <a16:creationId xmlns:a16="http://schemas.microsoft.com/office/drawing/2014/main" id="{6024197D-C1C5-8C4D-A865-0CF39DA49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B7DB8-1B43-A947-A637-7AACD4B12A18}"/>
              </a:ext>
            </a:extLst>
          </p:cNvPr>
          <p:cNvSpPr>
            <a:spLocks noGrp="1"/>
          </p:cNvSpPr>
          <p:nvPr>
            <p:ph type="sldNum" sz="quarter" idx="12"/>
          </p:nvPr>
        </p:nvSpPr>
        <p:spPr/>
        <p:txBody>
          <a:bodyPr/>
          <a:lstStyle/>
          <a:p>
            <a:fld id="{1A20397A-492C-6149-B9F4-FBF46DED5C32}" type="slidenum">
              <a:rPr lang="en-US" smtClean="0"/>
              <a:t>‹#›</a:t>
            </a:fld>
            <a:endParaRPr lang="en-US"/>
          </a:p>
        </p:txBody>
      </p:sp>
    </p:spTree>
    <p:extLst>
      <p:ext uri="{BB962C8B-B14F-4D97-AF65-F5344CB8AC3E}">
        <p14:creationId xmlns:p14="http://schemas.microsoft.com/office/powerpoint/2010/main" val="3598433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00D6-11EA-6047-9993-9E5C4490BE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205D0F-DAB4-D446-98BD-06BCD96F51B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D33FE-325E-554B-9457-EDDD3D6423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38B2CE-FF4C-F647-B6C9-0A620BF1F0E1}"/>
              </a:ext>
            </a:extLst>
          </p:cNvPr>
          <p:cNvSpPr>
            <a:spLocks noGrp="1"/>
          </p:cNvSpPr>
          <p:nvPr>
            <p:ph type="dt" sz="half" idx="10"/>
          </p:nvPr>
        </p:nvSpPr>
        <p:spPr/>
        <p:txBody>
          <a:bodyPr/>
          <a:lstStyle/>
          <a:p>
            <a:fld id="{E9A9BF6E-877B-CF4C-8D79-EA6FC8F82A80}" type="datetimeFigureOut">
              <a:rPr lang="en-US" smtClean="0"/>
              <a:t>3/4/21</a:t>
            </a:fld>
            <a:endParaRPr lang="en-US"/>
          </a:p>
        </p:txBody>
      </p:sp>
      <p:sp>
        <p:nvSpPr>
          <p:cNvPr id="6" name="Footer Placeholder 5">
            <a:extLst>
              <a:ext uri="{FF2B5EF4-FFF2-40B4-BE49-F238E27FC236}">
                <a16:creationId xmlns:a16="http://schemas.microsoft.com/office/drawing/2014/main" id="{250FE332-F815-844C-9B9C-8DD84C7538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3DB9BF-F93A-BA4B-8723-F66A8F80EC2C}"/>
              </a:ext>
            </a:extLst>
          </p:cNvPr>
          <p:cNvSpPr>
            <a:spLocks noGrp="1"/>
          </p:cNvSpPr>
          <p:nvPr>
            <p:ph type="sldNum" sz="quarter" idx="12"/>
          </p:nvPr>
        </p:nvSpPr>
        <p:spPr/>
        <p:txBody>
          <a:bodyPr/>
          <a:lstStyle/>
          <a:p>
            <a:fld id="{1A20397A-492C-6149-B9F4-FBF46DED5C32}" type="slidenum">
              <a:rPr lang="en-US" smtClean="0"/>
              <a:t>‹#›</a:t>
            </a:fld>
            <a:endParaRPr lang="en-US"/>
          </a:p>
        </p:txBody>
      </p:sp>
    </p:spTree>
    <p:extLst>
      <p:ext uri="{BB962C8B-B14F-4D97-AF65-F5344CB8AC3E}">
        <p14:creationId xmlns:p14="http://schemas.microsoft.com/office/powerpoint/2010/main" val="304831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B11D-968C-6E4F-9273-16BA4465CA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602CC3-B866-E44D-AEDF-D0D94E4CF6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8BFCAD0-31B3-6648-91CB-9517F2BC1C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963EF3-ED0E-CA44-936A-E9BD791ABC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85A080-AB91-B94F-9F0C-EF397FD9F98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4CACFE-F7FF-E843-B16C-C1D2B5E37676}"/>
              </a:ext>
            </a:extLst>
          </p:cNvPr>
          <p:cNvSpPr>
            <a:spLocks noGrp="1"/>
          </p:cNvSpPr>
          <p:nvPr>
            <p:ph type="dt" sz="half" idx="10"/>
          </p:nvPr>
        </p:nvSpPr>
        <p:spPr/>
        <p:txBody>
          <a:bodyPr/>
          <a:lstStyle/>
          <a:p>
            <a:fld id="{E9A9BF6E-877B-CF4C-8D79-EA6FC8F82A80}" type="datetimeFigureOut">
              <a:rPr lang="en-US" smtClean="0"/>
              <a:t>3/4/21</a:t>
            </a:fld>
            <a:endParaRPr lang="en-US"/>
          </a:p>
        </p:txBody>
      </p:sp>
      <p:sp>
        <p:nvSpPr>
          <p:cNvPr id="8" name="Footer Placeholder 7">
            <a:extLst>
              <a:ext uri="{FF2B5EF4-FFF2-40B4-BE49-F238E27FC236}">
                <a16:creationId xmlns:a16="http://schemas.microsoft.com/office/drawing/2014/main" id="{95A5FE84-6479-2142-88B3-8B6CF9C2E5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60107B-097F-A34C-84AD-00602138FEF9}"/>
              </a:ext>
            </a:extLst>
          </p:cNvPr>
          <p:cNvSpPr>
            <a:spLocks noGrp="1"/>
          </p:cNvSpPr>
          <p:nvPr>
            <p:ph type="sldNum" sz="quarter" idx="12"/>
          </p:nvPr>
        </p:nvSpPr>
        <p:spPr/>
        <p:txBody>
          <a:bodyPr/>
          <a:lstStyle/>
          <a:p>
            <a:fld id="{1A20397A-492C-6149-B9F4-FBF46DED5C32}" type="slidenum">
              <a:rPr lang="en-US" smtClean="0"/>
              <a:t>‹#›</a:t>
            </a:fld>
            <a:endParaRPr lang="en-US"/>
          </a:p>
        </p:txBody>
      </p:sp>
    </p:spTree>
    <p:extLst>
      <p:ext uri="{BB962C8B-B14F-4D97-AF65-F5344CB8AC3E}">
        <p14:creationId xmlns:p14="http://schemas.microsoft.com/office/powerpoint/2010/main" val="159500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0B2D-8643-CE4F-A482-CA636421AA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ACBEBE-0AE8-0845-B2EC-6A92DDF95409}"/>
              </a:ext>
            </a:extLst>
          </p:cNvPr>
          <p:cNvSpPr>
            <a:spLocks noGrp="1"/>
          </p:cNvSpPr>
          <p:nvPr>
            <p:ph type="dt" sz="half" idx="10"/>
          </p:nvPr>
        </p:nvSpPr>
        <p:spPr/>
        <p:txBody>
          <a:bodyPr/>
          <a:lstStyle/>
          <a:p>
            <a:fld id="{E9A9BF6E-877B-CF4C-8D79-EA6FC8F82A80}" type="datetimeFigureOut">
              <a:rPr lang="en-US" smtClean="0"/>
              <a:t>3/4/21</a:t>
            </a:fld>
            <a:endParaRPr lang="en-US"/>
          </a:p>
        </p:txBody>
      </p:sp>
      <p:sp>
        <p:nvSpPr>
          <p:cNvPr id="4" name="Footer Placeholder 3">
            <a:extLst>
              <a:ext uri="{FF2B5EF4-FFF2-40B4-BE49-F238E27FC236}">
                <a16:creationId xmlns:a16="http://schemas.microsoft.com/office/drawing/2014/main" id="{30BC03E6-C554-B741-BEE5-FFEB34FFFE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082F25-F7A3-804C-8D06-2B336451AD2F}"/>
              </a:ext>
            </a:extLst>
          </p:cNvPr>
          <p:cNvSpPr>
            <a:spLocks noGrp="1"/>
          </p:cNvSpPr>
          <p:nvPr>
            <p:ph type="sldNum" sz="quarter" idx="12"/>
          </p:nvPr>
        </p:nvSpPr>
        <p:spPr/>
        <p:txBody>
          <a:bodyPr/>
          <a:lstStyle/>
          <a:p>
            <a:fld id="{1A20397A-492C-6149-B9F4-FBF46DED5C32}" type="slidenum">
              <a:rPr lang="en-US" smtClean="0"/>
              <a:t>‹#›</a:t>
            </a:fld>
            <a:endParaRPr lang="en-US"/>
          </a:p>
        </p:txBody>
      </p:sp>
    </p:spTree>
    <p:extLst>
      <p:ext uri="{BB962C8B-B14F-4D97-AF65-F5344CB8AC3E}">
        <p14:creationId xmlns:p14="http://schemas.microsoft.com/office/powerpoint/2010/main" val="809283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DE390-2945-714C-9E34-3AF8B9844854}"/>
              </a:ext>
            </a:extLst>
          </p:cNvPr>
          <p:cNvSpPr>
            <a:spLocks noGrp="1"/>
          </p:cNvSpPr>
          <p:nvPr>
            <p:ph type="dt" sz="half" idx="10"/>
          </p:nvPr>
        </p:nvSpPr>
        <p:spPr/>
        <p:txBody>
          <a:bodyPr/>
          <a:lstStyle/>
          <a:p>
            <a:fld id="{E9A9BF6E-877B-CF4C-8D79-EA6FC8F82A80}" type="datetimeFigureOut">
              <a:rPr lang="en-US" smtClean="0"/>
              <a:t>3/4/21</a:t>
            </a:fld>
            <a:endParaRPr lang="en-US"/>
          </a:p>
        </p:txBody>
      </p:sp>
      <p:sp>
        <p:nvSpPr>
          <p:cNvPr id="3" name="Footer Placeholder 2">
            <a:extLst>
              <a:ext uri="{FF2B5EF4-FFF2-40B4-BE49-F238E27FC236}">
                <a16:creationId xmlns:a16="http://schemas.microsoft.com/office/drawing/2014/main" id="{4499AEAB-53F6-BC49-8C0C-5052011975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C854A7-CF8C-5840-BB48-8BFA7DE87065}"/>
              </a:ext>
            </a:extLst>
          </p:cNvPr>
          <p:cNvSpPr>
            <a:spLocks noGrp="1"/>
          </p:cNvSpPr>
          <p:nvPr>
            <p:ph type="sldNum" sz="quarter" idx="12"/>
          </p:nvPr>
        </p:nvSpPr>
        <p:spPr/>
        <p:txBody>
          <a:bodyPr/>
          <a:lstStyle/>
          <a:p>
            <a:fld id="{1A20397A-492C-6149-B9F4-FBF46DED5C32}" type="slidenum">
              <a:rPr lang="en-US" smtClean="0"/>
              <a:t>‹#›</a:t>
            </a:fld>
            <a:endParaRPr lang="en-US"/>
          </a:p>
        </p:txBody>
      </p:sp>
    </p:spTree>
    <p:extLst>
      <p:ext uri="{BB962C8B-B14F-4D97-AF65-F5344CB8AC3E}">
        <p14:creationId xmlns:p14="http://schemas.microsoft.com/office/powerpoint/2010/main" val="462003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6D44-8EC4-D741-BE42-03D3D708C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AB7DAA-6BEB-7445-9EA5-09E01E6FE5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55AB44-7E7F-0C47-A83F-E05B72E72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B0A381-D60F-8F4F-95AE-167FC645A266}"/>
              </a:ext>
            </a:extLst>
          </p:cNvPr>
          <p:cNvSpPr>
            <a:spLocks noGrp="1"/>
          </p:cNvSpPr>
          <p:nvPr>
            <p:ph type="dt" sz="half" idx="10"/>
          </p:nvPr>
        </p:nvSpPr>
        <p:spPr/>
        <p:txBody>
          <a:bodyPr/>
          <a:lstStyle/>
          <a:p>
            <a:fld id="{E9A9BF6E-877B-CF4C-8D79-EA6FC8F82A80}" type="datetimeFigureOut">
              <a:rPr lang="en-US" smtClean="0"/>
              <a:t>3/4/21</a:t>
            </a:fld>
            <a:endParaRPr lang="en-US"/>
          </a:p>
        </p:txBody>
      </p:sp>
      <p:sp>
        <p:nvSpPr>
          <p:cNvPr id="6" name="Footer Placeholder 5">
            <a:extLst>
              <a:ext uri="{FF2B5EF4-FFF2-40B4-BE49-F238E27FC236}">
                <a16:creationId xmlns:a16="http://schemas.microsoft.com/office/drawing/2014/main" id="{E855A9BC-064C-A146-BE10-4354A17D08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DDE78-FA7A-6D49-95EF-FD90278ED3A6}"/>
              </a:ext>
            </a:extLst>
          </p:cNvPr>
          <p:cNvSpPr>
            <a:spLocks noGrp="1"/>
          </p:cNvSpPr>
          <p:nvPr>
            <p:ph type="sldNum" sz="quarter" idx="12"/>
          </p:nvPr>
        </p:nvSpPr>
        <p:spPr/>
        <p:txBody>
          <a:bodyPr/>
          <a:lstStyle/>
          <a:p>
            <a:fld id="{1A20397A-492C-6149-B9F4-FBF46DED5C32}" type="slidenum">
              <a:rPr lang="en-US" smtClean="0"/>
              <a:t>‹#›</a:t>
            </a:fld>
            <a:endParaRPr lang="en-US"/>
          </a:p>
        </p:txBody>
      </p:sp>
    </p:spTree>
    <p:extLst>
      <p:ext uri="{BB962C8B-B14F-4D97-AF65-F5344CB8AC3E}">
        <p14:creationId xmlns:p14="http://schemas.microsoft.com/office/powerpoint/2010/main" val="5262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B8CE-69E6-044B-87CF-2527128339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FEFF95-26B4-244E-BAB0-70A634FC23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598C47-D401-F44B-B53B-0C5F21A8F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5DA6CB-D95E-604E-A71E-53BCDF01235D}"/>
              </a:ext>
            </a:extLst>
          </p:cNvPr>
          <p:cNvSpPr>
            <a:spLocks noGrp="1"/>
          </p:cNvSpPr>
          <p:nvPr>
            <p:ph type="dt" sz="half" idx="10"/>
          </p:nvPr>
        </p:nvSpPr>
        <p:spPr/>
        <p:txBody>
          <a:bodyPr/>
          <a:lstStyle/>
          <a:p>
            <a:fld id="{E9A9BF6E-877B-CF4C-8D79-EA6FC8F82A80}" type="datetimeFigureOut">
              <a:rPr lang="en-US" smtClean="0"/>
              <a:t>3/4/21</a:t>
            </a:fld>
            <a:endParaRPr lang="en-US"/>
          </a:p>
        </p:txBody>
      </p:sp>
      <p:sp>
        <p:nvSpPr>
          <p:cNvPr id="6" name="Footer Placeholder 5">
            <a:extLst>
              <a:ext uri="{FF2B5EF4-FFF2-40B4-BE49-F238E27FC236}">
                <a16:creationId xmlns:a16="http://schemas.microsoft.com/office/drawing/2014/main" id="{137A8F15-4FF9-3A41-8CF0-6434279B07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94B7A4-542A-AC4E-A5F7-D9003DB65B7B}"/>
              </a:ext>
            </a:extLst>
          </p:cNvPr>
          <p:cNvSpPr>
            <a:spLocks noGrp="1"/>
          </p:cNvSpPr>
          <p:nvPr>
            <p:ph type="sldNum" sz="quarter" idx="12"/>
          </p:nvPr>
        </p:nvSpPr>
        <p:spPr/>
        <p:txBody>
          <a:bodyPr/>
          <a:lstStyle/>
          <a:p>
            <a:fld id="{1A20397A-492C-6149-B9F4-FBF46DED5C32}" type="slidenum">
              <a:rPr lang="en-US" smtClean="0"/>
              <a:t>‹#›</a:t>
            </a:fld>
            <a:endParaRPr lang="en-US"/>
          </a:p>
        </p:txBody>
      </p:sp>
    </p:spTree>
    <p:extLst>
      <p:ext uri="{BB962C8B-B14F-4D97-AF65-F5344CB8AC3E}">
        <p14:creationId xmlns:p14="http://schemas.microsoft.com/office/powerpoint/2010/main" val="3312488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7390A4-FC71-E147-9B4E-10AA749F20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22C69A-7D5B-3746-844B-F2FDC0B117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DA4692-2BDC-6D41-A2A1-45039FE7D3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A9BF6E-877B-CF4C-8D79-EA6FC8F82A80}" type="datetimeFigureOut">
              <a:rPr lang="en-US" smtClean="0"/>
              <a:t>3/4/21</a:t>
            </a:fld>
            <a:endParaRPr lang="en-US"/>
          </a:p>
        </p:txBody>
      </p:sp>
      <p:sp>
        <p:nvSpPr>
          <p:cNvPr id="5" name="Footer Placeholder 4">
            <a:extLst>
              <a:ext uri="{FF2B5EF4-FFF2-40B4-BE49-F238E27FC236}">
                <a16:creationId xmlns:a16="http://schemas.microsoft.com/office/drawing/2014/main" id="{29AD94A8-930F-0649-A357-F425E4D2B8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8E3B02-1549-7C4D-8404-A888AAC76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0397A-492C-6149-B9F4-FBF46DED5C32}" type="slidenum">
              <a:rPr lang="en-US" smtClean="0"/>
              <a:t>‹#›</a:t>
            </a:fld>
            <a:endParaRPr lang="en-US"/>
          </a:p>
        </p:txBody>
      </p:sp>
    </p:spTree>
    <p:extLst>
      <p:ext uri="{BB962C8B-B14F-4D97-AF65-F5344CB8AC3E}">
        <p14:creationId xmlns:p14="http://schemas.microsoft.com/office/powerpoint/2010/main" val="1907334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ssc.wisc.edu/sscc/pubs/MM/MM_TestEffects.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bodowinter.com/tutorial/bw_LME_tutorial.pdf"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besjournals.onlinelibrary.wiley.com/doi/full/10.1111/j.2041-210x.2012.00261.x"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besjournals.onlinelibrary.wiley.com/doi/full/10.1111/2041-210X.1222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6.emf"/><Relationship Id="rId7"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B52C-2744-114B-9D44-F074794E187A}"/>
              </a:ext>
            </a:extLst>
          </p:cNvPr>
          <p:cNvSpPr>
            <a:spLocks noGrp="1"/>
          </p:cNvSpPr>
          <p:nvPr>
            <p:ph type="ctrTitle"/>
          </p:nvPr>
        </p:nvSpPr>
        <p:spPr>
          <a:xfrm>
            <a:off x="8240508" y="2156685"/>
            <a:ext cx="3012107" cy="2387600"/>
          </a:xfrm>
        </p:spPr>
        <p:txBody>
          <a:bodyPr/>
          <a:lstStyle/>
          <a:p>
            <a:r>
              <a:rPr lang="en-US" dirty="0"/>
              <a:t>Random Effects</a:t>
            </a:r>
          </a:p>
        </p:txBody>
      </p:sp>
      <p:pic>
        <p:nvPicPr>
          <p:cNvPr id="4" name="Picture 3">
            <a:extLst>
              <a:ext uri="{FF2B5EF4-FFF2-40B4-BE49-F238E27FC236}">
                <a16:creationId xmlns:a16="http://schemas.microsoft.com/office/drawing/2014/main" id="{BD256D3E-8CE8-1244-8860-8A6813A4C0D1}"/>
              </a:ext>
            </a:extLst>
          </p:cNvPr>
          <p:cNvPicPr>
            <a:picLocks noChangeAspect="1"/>
          </p:cNvPicPr>
          <p:nvPr/>
        </p:nvPicPr>
        <p:blipFill rotWithShape="1">
          <a:blip r:embed="rId2"/>
          <a:srcRect b="15406"/>
          <a:stretch/>
        </p:blipFill>
        <p:spPr>
          <a:xfrm>
            <a:off x="-138992" y="0"/>
            <a:ext cx="7794885" cy="7050505"/>
          </a:xfrm>
          <a:prstGeom prst="rect">
            <a:avLst/>
          </a:prstGeom>
        </p:spPr>
      </p:pic>
      <p:pic>
        <p:nvPicPr>
          <p:cNvPr id="5" name="Picture 4">
            <a:extLst>
              <a:ext uri="{FF2B5EF4-FFF2-40B4-BE49-F238E27FC236}">
                <a16:creationId xmlns:a16="http://schemas.microsoft.com/office/drawing/2014/main" id="{39B074C2-C3CB-A040-A2AB-DE0474478443}"/>
              </a:ext>
              <a:ext uri="{C183D7F6-B498-43B3-948B-1728B52AA6E4}">
                <adec:decorative xmlns:adec="http://schemas.microsoft.com/office/drawing/2017/decorative" val="1"/>
              </a:ext>
            </a:extLst>
          </p:cNvPr>
          <p:cNvPicPr>
            <a:picLocks noChangeAspect="1"/>
          </p:cNvPicPr>
          <p:nvPr/>
        </p:nvPicPr>
        <p:blipFill rotWithShape="1">
          <a:blip r:embed="rId2"/>
          <a:srcRect b="15406"/>
          <a:stretch/>
        </p:blipFill>
        <p:spPr>
          <a:xfrm>
            <a:off x="-149152" y="0"/>
            <a:ext cx="7794885" cy="7050505"/>
          </a:xfrm>
          <a:prstGeom prst="rect">
            <a:avLst/>
          </a:prstGeom>
        </p:spPr>
      </p:pic>
    </p:spTree>
    <p:extLst>
      <p:ext uri="{BB962C8B-B14F-4D97-AF65-F5344CB8AC3E}">
        <p14:creationId xmlns:p14="http://schemas.microsoft.com/office/powerpoint/2010/main" val="355693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F97323E-8F49-0845-84BC-573D34F161BF}"/>
              </a:ext>
            </a:extLst>
          </p:cNvPr>
          <p:cNvSpPr>
            <a:spLocks noGrp="1"/>
          </p:cNvSpPr>
          <p:nvPr>
            <p:ph type="title"/>
          </p:nvPr>
        </p:nvSpPr>
        <p:spPr/>
        <p:txBody>
          <a:bodyPr/>
          <a:lstStyle/>
          <a:p>
            <a:r>
              <a:rPr lang="en-GB" dirty="0"/>
              <a:t>Fixed vs. random (mixed models have both)</a:t>
            </a:r>
          </a:p>
        </p:txBody>
      </p:sp>
      <p:sp>
        <p:nvSpPr>
          <p:cNvPr id="10" name="Text Placeholder 9">
            <a:extLst>
              <a:ext uri="{FF2B5EF4-FFF2-40B4-BE49-F238E27FC236}">
                <a16:creationId xmlns:a16="http://schemas.microsoft.com/office/drawing/2014/main" id="{3B8CE181-4A35-F34E-9EF0-F961785D447E}"/>
              </a:ext>
            </a:extLst>
          </p:cNvPr>
          <p:cNvSpPr>
            <a:spLocks noGrp="1"/>
          </p:cNvSpPr>
          <p:nvPr>
            <p:ph type="body" idx="1"/>
          </p:nvPr>
        </p:nvSpPr>
        <p:spPr/>
        <p:txBody>
          <a:bodyPr/>
          <a:lstStyle/>
          <a:p>
            <a:r>
              <a:rPr lang="en-GB" dirty="0"/>
              <a:t>Fixed</a:t>
            </a:r>
          </a:p>
        </p:txBody>
      </p:sp>
      <p:sp>
        <p:nvSpPr>
          <p:cNvPr id="11" name="Content Placeholder 10">
            <a:extLst>
              <a:ext uri="{FF2B5EF4-FFF2-40B4-BE49-F238E27FC236}">
                <a16:creationId xmlns:a16="http://schemas.microsoft.com/office/drawing/2014/main" id="{39DBC284-B845-5E4F-A565-81605CECD820}"/>
              </a:ext>
            </a:extLst>
          </p:cNvPr>
          <p:cNvSpPr>
            <a:spLocks noGrp="1"/>
          </p:cNvSpPr>
          <p:nvPr>
            <p:ph sz="half" idx="2"/>
          </p:nvPr>
        </p:nvSpPr>
        <p:spPr/>
        <p:txBody>
          <a:bodyPr/>
          <a:lstStyle/>
          <a:p>
            <a:r>
              <a:rPr lang="en-GB" dirty="0"/>
              <a:t>Treatment</a:t>
            </a:r>
          </a:p>
          <a:p>
            <a:r>
              <a:rPr lang="en-GB" dirty="0"/>
              <a:t>Dose</a:t>
            </a:r>
          </a:p>
          <a:p>
            <a:r>
              <a:rPr lang="en-GB" dirty="0"/>
              <a:t>Gender</a:t>
            </a:r>
          </a:p>
          <a:p>
            <a:r>
              <a:rPr lang="en-GB" dirty="0"/>
              <a:t>Age</a:t>
            </a:r>
          </a:p>
          <a:p>
            <a:r>
              <a:rPr lang="en-GB" dirty="0"/>
              <a:t>SES etc.</a:t>
            </a:r>
          </a:p>
          <a:p>
            <a:endParaRPr lang="en-GB" dirty="0"/>
          </a:p>
          <a:p>
            <a:endParaRPr lang="en-GB" dirty="0"/>
          </a:p>
          <a:p>
            <a:endParaRPr lang="en-GB" dirty="0"/>
          </a:p>
        </p:txBody>
      </p:sp>
      <p:sp>
        <p:nvSpPr>
          <p:cNvPr id="12" name="Text Placeholder 11">
            <a:extLst>
              <a:ext uri="{FF2B5EF4-FFF2-40B4-BE49-F238E27FC236}">
                <a16:creationId xmlns:a16="http://schemas.microsoft.com/office/drawing/2014/main" id="{C777CC1F-2F05-7A45-977A-CD2E351A24AD}"/>
              </a:ext>
            </a:extLst>
          </p:cNvPr>
          <p:cNvSpPr>
            <a:spLocks noGrp="1"/>
          </p:cNvSpPr>
          <p:nvPr>
            <p:ph type="body" sz="quarter" idx="3"/>
          </p:nvPr>
        </p:nvSpPr>
        <p:spPr/>
        <p:txBody>
          <a:bodyPr/>
          <a:lstStyle/>
          <a:p>
            <a:r>
              <a:rPr lang="en-GB" dirty="0"/>
              <a:t>Random</a:t>
            </a:r>
          </a:p>
        </p:txBody>
      </p:sp>
      <p:sp>
        <p:nvSpPr>
          <p:cNvPr id="13" name="Content Placeholder 12">
            <a:extLst>
              <a:ext uri="{FF2B5EF4-FFF2-40B4-BE49-F238E27FC236}">
                <a16:creationId xmlns:a16="http://schemas.microsoft.com/office/drawing/2014/main" id="{B498C7AF-3A95-2845-87A5-EE7DC8A23FC2}"/>
              </a:ext>
            </a:extLst>
          </p:cNvPr>
          <p:cNvSpPr>
            <a:spLocks noGrp="1"/>
          </p:cNvSpPr>
          <p:nvPr>
            <p:ph sz="quarter" idx="4"/>
          </p:nvPr>
        </p:nvSpPr>
        <p:spPr/>
        <p:txBody>
          <a:bodyPr/>
          <a:lstStyle/>
          <a:p>
            <a:r>
              <a:rPr lang="en-GB" dirty="0"/>
              <a:t>Person</a:t>
            </a:r>
          </a:p>
          <a:p>
            <a:r>
              <a:rPr lang="en-GB" dirty="0"/>
              <a:t>Class</a:t>
            </a:r>
          </a:p>
          <a:p>
            <a:r>
              <a:rPr lang="en-GB" dirty="0"/>
              <a:t>School</a:t>
            </a:r>
          </a:p>
          <a:p>
            <a:r>
              <a:rPr lang="en-GB" dirty="0"/>
              <a:t>Day</a:t>
            </a:r>
          </a:p>
          <a:p>
            <a:r>
              <a:rPr lang="en-GB" dirty="0"/>
              <a:t>Therapist</a:t>
            </a:r>
          </a:p>
          <a:p>
            <a:r>
              <a:rPr lang="en-GB" dirty="0"/>
              <a:t>Stimulus (e.g. word)</a:t>
            </a:r>
          </a:p>
        </p:txBody>
      </p:sp>
    </p:spTree>
    <p:extLst>
      <p:ext uri="{BB962C8B-B14F-4D97-AF65-F5344CB8AC3E}">
        <p14:creationId xmlns:p14="http://schemas.microsoft.com/office/powerpoint/2010/main" val="3289997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x y plot showing different slopes for individuals"/>
          <p:cNvPicPr>
            <a:picLocks noChangeAspect="1"/>
          </p:cNvPicPr>
          <p:nvPr/>
        </p:nvPicPr>
        <p:blipFill>
          <a:blip r:embed="rId3"/>
          <a:stretch>
            <a:fillRect/>
          </a:stretch>
        </p:blipFill>
        <p:spPr>
          <a:xfrm>
            <a:off x="1504013" y="-14990"/>
            <a:ext cx="9183974" cy="6887980"/>
          </a:xfrm>
          <a:prstGeom prst="rect">
            <a:avLst/>
          </a:prstGeom>
        </p:spPr>
      </p:pic>
      <p:sp>
        <p:nvSpPr>
          <p:cNvPr id="2" name="TextBox 1">
            <a:extLst>
              <a:ext uri="{FF2B5EF4-FFF2-40B4-BE49-F238E27FC236}">
                <a16:creationId xmlns:a16="http://schemas.microsoft.com/office/drawing/2014/main" id="{D8FBC47E-ADDC-234D-A62B-690EA40AFAC0}"/>
              </a:ext>
            </a:extLst>
          </p:cNvPr>
          <p:cNvSpPr txBox="1"/>
          <p:nvPr/>
        </p:nvSpPr>
        <p:spPr>
          <a:xfrm>
            <a:off x="5849471" y="6145304"/>
            <a:ext cx="17346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Time</a:t>
            </a:r>
          </a:p>
        </p:txBody>
      </p:sp>
      <p:sp>
        <p:nvSpPr>
          <p:cNvPr id="4" name="TextBox 3">
            <a:extLst>
              <a:ext uri="{FF2B5EF4-FFF2-40B4-BE49-F238E27FC236}">
                <a16:creationId xmlns:a16="http://schemas.microsoft.com/office/drawing/2014/main" id="{273F33D9-AC95-7342-8EA9-3988F6487839}"/>
              </a:ext>
            </a:extLst>
          </p:cNvPr>
          <p:cNvSpPr txBox="1"/>
          <p:nvPr/>
        </p:nvSpPr>
        <p:spPr>
          <a:xfrm rot="16200000">
            <a:off x="986118" y="2952091"/>
            <a:ext cx="173467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Weight</a:t>
            </a:r>
          </a:p>
        </p:txBody>
      </p:sp>
    </p:spTree>
    <p:extLst>
      <p:ext uri="{BB962C8B-B14F-4D97-AF65-F5344CB8AC3E}">
        <p14:creationId xmlns:p14="http://schemas.microsoft.com/office/powerpoint/2010/main" val="416820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slopes</a:t>
            </a:r>
          </a:p>
        </p:txBody>
      </p:sp>
      <p:sp>
        <p:nvSpPr>
          <p:cNvPr id="3" name="Content Placeholder 2"/>
          <p:cNvSpPr>
            <a:spLocks noGrp="1"/>
          </p:cNvSpPr>
          <p:nvPr>
            <p:ph sz="half" idx="1"/>
          </p:nvPr>
        </p:nvSpPr>
        <p:spPr/>
        <p:txBody>
          <a:bodyPr>
            <a:normAutofit/>
          </a:bodyPr>
          <a:lstStyle/>
          <a:p>
            <a:r>
              <a:rPr lang="en-US" dirty="0"/>
              <a:t>Estimate the AVERAGE slope for X (dotted line)</a:t>
            </a:r>
          </a:p>
          <a:p>
            <a:r>
              <a:rPr lang="en-US" dirty="0"/>
              <a:t>Can also allow the effect of X to vary between people (</a:t>
            </a:r>
            <a:r>
              <a:rPr lang="en-US" dirty="0" err="1"/>
              <a:t>coloured</a:t>
            </a:r>
            <a:r>
              <a:rPr lang="en-US" dirty="0"/>
              <a:t> lines).</a:t>
            </a:r>
          </a:p>
          <a:p>
            <a:r>
              <a:rPr lang="en-US" dirty="0"/>
              <a:t>Allows variation in slopes</a:t>
            </a:r>
          </a:p>
          <a:p>
            <a:pPr marL="0" indent="0">
              <a:buNone/>
            </a:pPr>
            <a:endParaRPr lang="en-US" dirty="0"/>
          </a:p>
        </p:txBody>
      </p:sp>
      <p:pic>
        <p:nvPicPr>
          <p:cNvPr id="9" name="Content Placeholder 8">
            <a:extLst>
              <a:ext uri="{C183D7F6-B498-43B3-948B-1728B52AA6E4}">
                <adec:decorative xmlns:adec="http://schemas.microsoft.com/office/drawing/2017/decorative" val="1"/>
              </a:ext>
            </a:extLst>
          </p:cNvPr>
          <p:cNvPicPr>
            <a:picLocks noGrp="1" noChangeAspect="1"/>
          </p:cNvPicPr>
          <p:nvPr>
            <p:ph sz="half" idx="2"/>
          </p:nvPr>
        </p:nvPicPr>
        <p:blipFill>
          <a:blip r:embed="rId3"/>
          <a:stretch>
            <a:fillRect/>
          </a:stretch>
        </p:blipFill>
        <p:spPr>
          <a:xfrm>
            <a:off x="6324600" y="2172494"/>
            <a:ext cx="4876800" cy="3657600"/>
          </a:xfrm>
          <a:prstGeom prst="rect">
            <a:avLst/>
          </a:prstGeom>
        </p:spPr>
      </p:pic>
    </p:spTree>
    <p:extLst>
      <p:ext uri="{BB962C8B-B14F-4D97-AF65-F5344CB8AC3E}">
        <p14:creationId xmlns:p14="http://schemas.microsoft.com/office/powerpoint/2010/main" val="1871446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72DF06-75C5-CE45-BDDB-E6FBF993E31F}"/>
              </a:ext>
            </a:extLst>
          </p:cNvPr>
          <p:cNvSpPr/>
          <p:nvPr/>
        </p:nvSpPr>
        <p:spPr>
          <a:xfrm>
            <a:off x="838200" y="1777595"/>
            <a:ext cx="2015873" cy="369332"/>
          </a:xfrm>
          <a:prstGeom prst="rect">
            <a:avLst/>
          </a:prstGeom>
        </p:spPr>
        <p:txBody>
          <a:bodyPr wrap="none">
            <a:spAutoFit/>
          </a:bodyPr>
          <a:lstStyle/>
          <a:p>
            <a:r>
              <a:rPr lang="en-US" dirty="0">
                <a:solidFill>
                  <a:srgbClr val="C00000"/>
                </a:solidFill>
              </a:rPr>
              <a:t>Random intercepts </a:t>
            </a:r>
          </a:p>
        </p:txBody>
      </p:sp>
      <p:sp>
        <p:nvSpPr>
          <p:cNvPr id="10" name="Rectangle 9">
            <a:extLst>
              <a:ext uri="{FF2B5EF4-FFF2-40B4-BE49-F238E27FC236}">
                <a16:creationId xmlns:a16="http://schemas.microsoft.com/office/drawing/2014/main" id="{E8669CC1-2ADE-E14C-95D8-EE9874081069}"/>
              </a:ext>
            </a:extLst>
          </p:cNvPr>
          <p:cNvSpPr/>
          <p:nvPr/>
        </p:nvSpPr>
        <p:spPr>
          <a:xfrm>
            <a:off x="838200" y="4129967"/>
            <a:ext cx="3803285" cy="369332"/>
          </a:xfrm>
          <a:prstGeom prst="rect">
            <a:avLst/>
          </a:prstGeom>
        </p:spPr>
        <p:txBody>
          <a:bodyPr wrap="none">
            <a:spAutoFit/>
          </a:bodyPr>
          <a:lstStyle/>
          <a:p>
            <a:r>
              <a:rPr lang="en-US" dirty="0">
                <a:solidFill>
                  <a:srgbClr val="C00000"/>
                </a:solidFill>
              </a:rPr>
              <a:t>Random intercepts and random slopes</a:t>
            </a:r>
          </a:p>
        </p:txBody>
      </p:sp>
      <p:pic>
        <p:nvPicPr>
          <p:cNvPr id="12" name="Picture 11" descr="\hat{y_{ij}} = \alpha + \beta X + e_{ij} + u_{j} &#13;&#10;">
            <a:extLst>
              <a:ext uri="{FF2B5EF4-FFF2-40B4-BE49-F238E27FC236}">
                <a16:creationId xmlns:a16="http://schemas.microsoft.com/office/drawing/2014/main" id="{BD85EABE-4613-DF4B-ABF4-2E23503CB59D}"/>
              </a:ext>
            </a:extLst>
          </p:cNvPr>
          <p:cNvPicPr>
            <a:picLocks noChangeAspect="1"/>
          </p:cNvPicPr>
          <p:nvPr/>
        </p:nvPicPr>
        <p:blipFill>
          <a:blip r:embed="rId3"/>
          <a:stretch>
            <a:fillRect/>
          </a:stretch>
        </p:blipFill>
        <p:spPr>
          <a:xfrm>
            <a:off x="920676" y="2331593"/>
            <a:ext cx="6920587" cy="684657"/>
          </a:xfrm>
          <a:prstGeom prst="rect">
            <a:avLst/>
          </a:prstGeom>
        </p:spPr>
      </p:pic>
      <p:pic>
        <p:nvPicPr>
          <p:cNvPr id="13" name="Picture 12" descr="\hat{y_{ij}} = \alpha + \beta X + e_{ij} + u_{j} + v_{j} X&#13;&#10;">
            <a:extLst>
              <a:ext uri="{FF2B5EF4-FFF2-40B4-BE49-F238E27FC236}">
                <a16:creationId xmlns:a16="http://schemas.microsoft.com/office/drawing/2014/main" id="{19C327E6-6F0C-564E-9B74-6F4B123BF44C}"/>
              </a:ext>
            </a:extLst>
          </p:cNvPr>
          <p:cNvPicPr>
            <a:picLocks noChangeAspect="1"/>
          </p:cNvPicPr>
          <p:nvPr/>
        </p:nvPicPr>
        <p:blipFill>
          <a:blip r:embed="rId4"/>
          <a:stretch>
            <a:fillRect/>
          </a:stretch>
        </p:blipFill>
        <p:spPr>
          <a:xfrm>
            <a:off x="920675" y="4683965"/>
            <a:ext cx="8956041" cy="684656"/>
          </a:xfrm>
          <a:prstGeom prst="rect">
            <a:avLst/>
          </a:prstGeom>
        </p:spPr>
      </p:pic>
      <p:sp>
        <p:nvSpPr>
          <p:cNvPr id="14" name="Doughnut 13">
            <a:extLst>
              <a:ext uri="{FF2B5EF4-FFF2-40B4-BE49-F238E27FC236}">
                <a16:creationId xmlns:a16="http://schemas.microsoft.com/office/drawing/2014/main" id="{8D1FE54F-DB1A-564B-B5F7-25CAF01B822B}"/>
              </a:ext>
            </a:extLst>
          </p:cNvPr>
          <p:cNvSpPr/>
          <p:nvPr/>
        </p:nvSpPr>
        <p:spPr>
          <a:xfrm>
            <a:off x="7550517" y="3281206"/>
            <a:ext cx="3696237" cy="3490174"/>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15543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699959"/>
            <a:ext cx="12380686" cy="8257918"/>
          </a:xfrm>
          <a:prstGeom prst="rect">
            <a:avLst/>
          </a:prstGeom>
        </p:spPr>
      </p:pic>
    </p:spTree>
    <p:extLst>
      <p:ext uri="{BB962C8B-B14F-4D97-AF65-F5344CB8AC3E}">
        <p14:creationId xmlns:p14="http://schemas.microsoft.com/office/powerpoint/2010/main" val="2294555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59AC64-6FFE-9D49-B741-88012429D744}"/>
              </a:ext>
            </a:extLst>
          </p:cNvPr>
          <p:cNvPicPr>
            <a:picLocks noChangeAspect="1"/>
          </p:cNvPicPr>
          <p:nvPr/>
        </p:nvPicPr>
        <p:blipFill>
          <a:blip r:embed="rId2"/>
          <a:stretch>
            <a:fillRect/>
          </a:stretch>
        </p:blipFill>
        <p:spPr>
          <a:xfrm>
            <a:off x="0" y="-10069"/>
            <a:ext cx="12380686" cy="6084625"/>
          </a:xfrm>
          <a:prstGeom prst="rect">
            <a:avLst/>
          </a:prstGeom>
        </p:spPr>
      </p:pic>
    </p:spTree>
    <p:extLst>
      <p:ext uri="{BB962C8B-B14F-4D97-AF65-F5344CB8AC3E}">
        <p14:creationId xmlns:p14="http://schemas.microsoft.com/office/powerpoint/2010/main" val="134655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9D1E05-A5AB-F441-901A-F49C97562775}"/>
              </a:ext>
            </a:extLst>
          </p:cNvPr>
          <p:cNvPicPr>
            <a:picLocks noChangeAspect="1"/>
          </p:cNvPicPr>
          <p:nvPr/>
        </p:nvPicPr>
        <p:blipFill>
          <a:blip r:embed="rId2"/>
          <a:stretch>
            <a:fillRect/>
          </a:stretch>
        </p:blipFill>
        <p:spPr>
          <a:xfrm>
            <a:off x="134911" y="137081"/>
            <a:ext cx="8961225" cy="6720918"/>
          </a:xfrm>
          <a:prstGeom prst="rect">
            <a:avLst/>
          </a:prstGeom>
        </p:spPr>
      </p:pic>
    </p:spTree>
    <p:extLst>
      <p:ext uri="{BB962C8B-B14F-4D97-AF65-F5344CB8AC3E}">
        <p14:creationId xmlns:p14="http://schemas.microsoft.com/office/powerpoint/2010/main" val="3372283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759" y="2707306"/>
            <a:ext cx="11000127" cy="646331"/>
          </a:xfrm>
          <a:prstGeom prst="rect">
            <a:avLst/>
          </a:prstGeom>
        </p:spPr>
        <p:txBody>
          <a:bodyPr wrap="none">
            <a:spAutoFit/>
          </a:bodyPr>
          <a:lstStyle/>
          <a:p>
            <a:r>
              <a:rPr lang="en-US" sz="3600" dirty="0" err="1">
                <a:latin typeface="Andale Mono" charset="0"/>
                <a:ea typeface="Andale Mono" charset="0"/>
                <a:cs typeface="Andale Mono" charset="0"/>
              </a:rPr>
              <a:t>lmer</a:t>
            </a:r>
            <a:r>
              <a:rPr lang="en-US" sz="3600" dirty="0">
                <a:latin typeface="Andale Mono" charset="0"/>
                <a:ea typeface="Andale Mono" charset="0"/>
                <a:cs typeface="Andale Mono" charset="0"/>
              </a:rPr>
              <a:t>(weight ~ week + (1|id), data=pigs)</a:t>
            </a:r>
          </a:p>
        </p:txBody>
      </p:sp>
      <p:sp>
        <p:nvSpPr>
          <p:cNvPr id="3" name="Rectangular Callout 2"/>
          <p:cNvSpPr/>
          <p:nvPr/>
        </p:nvSpPr>
        <p:spPr>
          <a:xfrm>
            <a:off x="5878286" y="493484"/>
            <a:ext cx="4325257" cy="1959429"/>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This is the 'random' part of the model</a:t>
            </a:r>
          </a:p>
        </p:txBody>
      </p:sp>
      <p:sp>
        <p:nvSpPr>
          <p:cNvPr id="4" name="Rectangular Callout 3"/>
          <p:cNvSpPr/>
          <p:nvPr/>
        </p:nvSpPr>
        <p:spPr>
          <a:xfrm>
            <a:off x="2561772" y="493485"/>
            <a:ext cx="3868057" cy="1879992"/>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This is the 'fixed' part which is just like lm</a:t>
            </a:r>
          </a:p>
        </p:txBody>
      </p:sp>
      <p:sp>
        <p:nvSpPr>
          <p:cNvPr id="5" name="Rectangular Callout 4"/>
          <p:cNvSpPr/>
          <p:nvPr/>
        </p:nvSpPr>
        <p:spPr>
          <a:xfrm>
            <a:off x="4717144" y="4252686"/>
            <a:ext cx="2641600" cy="1567543"/>
          </a:xfrm>
          <a:prstGeom prst="wedgeRectCallout">
            <a:avLst>
              <a:gd name="adj1" fmla="val 29117"/>
              <a:gd name="adj2" fmla="val -1085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1 just means add an intercept</a:t>
            </a:r>
          </a:p>
        </p:txBody>
      </p:sp>
      <p:sp>
        <p:nvSpPr>
          <p:cNvPr id="6" name="Rectangular Callout 5"/>
          <p:cNvSpPr/>
          <p:nvPr/>
        </p:nvSpPr>
        <p:spPr>
          <a:xfrm>
            <a:off x="7561943" y="4361543"/>
            <a:ext cx="2641600" cy="1567543"/>
          </a:xfrm>
          <a:prstGeom prst="wedgeRectCallout">
            <a:avLst>
              <a:gd name="adj1" fmla="val -45059"/>
              <a:gd name="adj2" fmla="val -1141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This is the grouping variable</a:t>
            </a:r>
          </a:p>
        </p:txBody>
      </p:sp>
    </p:spTree>
    <p:extLst>
      <p:ext uri="{BB962C8B-B14F-4D97-AF65-F5344CB8AC3E}">
        <p14:creationId xmlns:p14="http://schemas.microsoft.com/office/powerpoint/2010/main" val="156332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1" nodeType="clickEffect">
                                  <p:stCondLst>
                                    <p:cond delay="0"/>
                                  </p:stCondLst>
                                  <p:childTnLst>
                                    <p:animEffect transition="out" filter="wipe(down)">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1" nodeType="clickEffect">
                                  <p:stCondLst>
                                    <p:cond delay="0"/>
                                  </p:stCondLst>
                                  <p:childTnLst>
                                    <p:animEffect transition="out" filter="wipe(down)">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8B1B9B-05C8-664F-93E5-35080ED791EA}"/>
              </a:ext>
            </a:extLst>
          </p:cNvPr>
          <p:cNvPicPr>
            <a:picLocks noChangeAspect="1"/>
          </p:cNvPicPr>
          <p:nvPr/>
        </p:nvPicPr>
        <p:blipFill>
          <a:blip r:embed="rId2"/>
          <a:stretch>
            <a:fillRect/>
          </a:stretch>
        </p:blipFill>
        <p:spPr>
          <a:xfrm>
            <a:off x="2286000" y="571500"/>
            <a:ext cx="7620000" cy="5715000"/>
          </a:xfrm>
          <a:prstGeom prst="rect">
            <a:avLst/>
          </a:prstGeom>
        </p:spPr>
      </p:pic>
      <p:pic>
        <p:nvPicPr>
          <p:cNvPr id="8" name="Picture 7">
            <a:extLst>
              <a:ext uri="{FF2B5EF4-FFF2-40B4-BE49-F238E27FC236}">
                <a16:creationId xmlns:a16="http://schemas.microsoft.com/office/drawing/2014/main" id="{741A3385-207A-D44C-804D-C570D70A0961}"/>
              </a:ext>
            </a:extLst>
          </p:cNvPr>
          <p:cNvPicPr>
            <a:picLocks noChangeAspect="1"/>
          </p:cNvPicPr>
          <p:nvPr/>
        </p:nvPicPr>
        <p:blipFill>
          <a:blip r:embed="rId3"/>
          <a:stretch>
            <a:fillRect/>
          </a:stretch>
        </p:blipFill>
        <p:spPr>
          <a:xfrm>
            <a:off x="5321509" y="1623857"/>
            <a:ext cx="6484911" cy="4863683"/>
          </a:xfrm>
          <a:prstGeom prst="rect">
            <a:avLst/>
          </a:prstGeom>
        </p:spPr>
      </p:pic>
      <p:sp>
        <p:nvSpPr>
          <p:cNvPr id="9" name="Rectangular Callout 8">
            <a:extLst>
              <a:ext uri="{FF2B5EF4-FFF2-40B4-BE49-F238E27FC236}">
                <a16:creationId xmlns:a16="http://schemas.microsoft.com/office/drawing/2014/main" id="{D248D2A6-A175-2D4E-AD53-75D778C04D26}"/>
              </a:ext>
            </a:extLst>
          </p:cNvPr>
          <p:cNvSpPr/>
          <p:nvPr/>
        </p:nvSpPr>
        <p:spPr>
          <a:xfrm>
            <a:off x="355600" y="290285"/>
            <a:ext cx="3868057" cy="1879992"/>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What if we want to allow for piglets to be different?</a:t>
            </a:r>
          </a:p>
        </p:txBody>
      </p:sp>
    </p:spTree>
    <p:extLst>
      <p:ext uri="{BB962C8B-B14F-4D97-AF65-F5344CB8AC3E}">
        <p14:creationId xmlns:p14="http://schemas.microsoft.com/office/powerpoint/2010/main" val="37389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7043" y="2707306"/>
            <a:ext cx="11832085" cy="646331"/>
          </a:xfrm>
          <a:prstGeom prst="rect">
            <a:avLst/>
          </a:prstGeom>
        </p:spPr>
        <p:txBody>
          <a:bodyPr wrap="none">
            <a:spAutoFit/>
          </a:bodyPr>
          <a:lstStyle/>
          <a:p>
            <a:r>
              <a:rPr lang="en-US" sz="3600" dirty="0" err="1">
                <a:latin typeface="Andale Mono" charset="0"/>
                <a:ea typeface="Andale Mono" charset="0"/>
                <a:cs typeface="Andale Mono" charset="0"/>
              </a:rPr>
              <a:t>lmer</a:t>
            </a:r>
            <a:r>
              <a:rPr lang="en-US" sz="3600" dirty="0">
                <a:latin typeface="Andale Mono" charset="0"/>
                <a:ea typeface="Andale Mono" charset="0"/>
                <a:cs typeface="Andale Mono" charset="0"/>
              </a:rPr>
              <a:t>(weight ~ week + (</a:t>
            </a:r>
            <a:r>
              <a:rPr lang="en-US" sz="3600" dirty="0" err="1">
                <a:latin typeface="Andale Mono" charset="0"/>
                <a:ea typeface="Andale Mono" charset="0"/>
                <a:cs typeface="Andale Mono" charset="0"/>
              </a:rPr>
              <a:t>week|id</a:t>
            </a:r>
            <a:r>
              <a:rPr lang="en-US" sz="3600" dirty="0">
                <a:latin typeface="Andale Mono" charset="0"/>
                <a:ea typeface="Andale Mono" charset="0"/>
                <a:cs typeface="Andale Mono" charset="0"/>
              </a:rPr>
              <a:t>), data=pigs)</a:t>
            </a:r>
          </a:p>
        </p:txBody>
      </p:sp>
      <p:sp>
        <p:nvSpPr>
          <p:cNvPr id="4" name="Rectangular Callout 3"/>
          <p:cNvSpPr/>
          <p:nvPr/>
        </p:nvSpPr>
        <p:spPr>
          <a:xfrm>
            <a:off x="2561772" y="493485"/>
            <a:ext cx="3868057" cy="1879992"/>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The fixed part stays the same</a:t>
            </a:r>
          </a:p>
        </p:txBody>
      </p:sp>
      <p:sp>
        <p:nvSpPr>
          <p:cNvPr id="5" name="Rectangular Callout 4"/>
          <p:cNvSpPr/>
          <p:nvPr/>
        </p:nvSpPr>
        <p:spPr>
          <a:xfrm>
            <a:off x="4717144" y="4252686"/>
            <a:ext cx="4426856" cy="1901371"/>
          </a:xfrm>
          <a:prstGeom prst="wedgeRectCallout">
            <a:avLst>
              <a:gd name="adj1" fmla="val 8099"/>
              <a:gd name="adj2" fmla="val -951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Now we add a predictor to the random part</a:t>
            </a:r>
            <a:r>
              <a:rPr lang="mr-IN" sz="2400" dirty="0"/>
              <a:t>…</a:t>
            </a:r>
            <a:r>
              <a:rPr lang="en-GB" sz="2400" dirty="0"/>
              <a:t> this adds a 'random slope', allowing slopes to vary by-id</a:t>
            </a:r>
            <a:endParaRPr lang="en-US" sz="2400" dirty="0"/>
          </a:p>
        </p:txBody>
      </p:sp>
    </p:spTree>
    <p:extLst>
      <p:ext uri="{BB962C8B-B14F-4D97-AF65-F5344CB8AC3E}">
        <p14:creationId xmlns:p14="http://schemas.microsoft.com/office/powerpoint/2010/main" val="374192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1" nodeType="clickEffect">
                                  <p:stCondLst>
                                    <p:cond delay="0"/>
                                  </p:stCondLst>
                                  <p:childTnLst>
                                    <p:animEffect transition="out" filter="wipe(down)">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3441F-2555-5740-8284-94B97B9ECE88}"/>
              </a:ext>
            </a:extLst>
          </p:cNvPr>
          <p:cNvSpPr>
            <a:spLocks noGrp="1"/>
          </p:cNvSpPr>
          <p:nvPr>
            <p:ph type="title"/>
          </p:nvPr>
        </p:nvSpPr>
        <p:spPr/>
        <p:txBody>
          <a:bodyPr/>
          <a:lstStyle/>
          <a:p>
            <a:r>
              <a:rPr lang="en-GB" dirty="0"/>
              <a:t>Today</a:t>
            </a:r>
          </a:p>
        </p:txBody>
      </p:sp>
      <p:sp>
        <p:nvSpPr>
          <p:cNvPr id="3" name="Content Placeholder 2">
            <a:extLst>
              <a:ext uri="{FF2B5EF4-FFF2-40B4-BE49-F238E27FC236}">
                <a16:creationId xmlns:a16="http://schemas.microsoft.com/office/drawing/2014/main" id="{8A0372FB-902F-2F4B-8131-D054BED090AC}"/>
              </a:ext>
            </a:extLst>
          </p:cNvPr>
          <p:cNvSpPr>
            <a:spLocks noGrp="1"/>
          </p:cNvSpPr>
          <p:nvPr>
            <p:ph idx="1"/>
          </p:nvPr>
        </p:nvSpPr>
        <p:spPr/>
        <p:txBody>
          <a:bodyPr/>
          <a:lstStyle/>
          <a:p>
            <a:r>
              <a:rPr lang="en-GB" dirty="0"/>
              <a:t>Recap VPC</a:t>
            </a:r>
          </a:p>
          <a:p>
            <a:r>
              <a:rPr lang="en-GB" dirty="0"/>
              <a:t>Fixed vs random effects</a:t>
            </a:r>
          </a:p>
          <a:p>
            <a:r>
              <a:rPr lang="en-GB" dirty="0"/>
              <a:t>Random slopes</a:t>
            </a:r>
          </a:p>
          <a:p>
            <a:r>
              <a:rPr lang="en-GB" dirty="0"/>
              <a:t>LR Test for random effects/variances</a:t>
            </a:r>
          </a:p>
          <a:p>
            <a:r>
              <a:rPr lang="en-GB" dirty="0"/>
              <a:t>% variance explained</a:t>
            </a:r>
          </a:p>
        </p:txBody>
      </p:sp>
    </p:spTree>
    <p:extLst>
      <p:ext uri="{BB962C8B-B14F-4D97-AF65-F5344CB8AC3E}">
        <p14:creationId xmlns:p14="http://schemas.microsoft.com/office/powerpoint/2010/main" val="1330885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slopes model output</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697" y="1690688"/>
            <a:ext cx="10560606" cy="4621212"/>
          </a:xfrm>
        </p:spPr>
      </p:pic>
    </p:spTree>
    <p:extLst>
      <p:ext uri="{BB962C8B-B14F-4D97-AF65-F5344CB8AC3E}">
        <p14:creationId xmlns:p14="http://schemas.microsoft.com/office/powerpoint/2010/main" val="848678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777343" cy="1325563"/>
          </a:xfrm>
        </p:spPr>
        <p:txBody>
          <a:bodyPr/>
          <a:lstStyle/>
          <a:p>
            <a:r>
              <a:rPr lang="en-US" dirty="0"/>
              <a:t>Random slopes model output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99424" y="365125"/>
            <a:ext cx="6310404" cy="5883614"/>
          </a:xfrm>
        </p:spPr>
      </p:pic>
      <p:sp>
        <p:nvSpPr>
          <p:cNvPr id="6" name="Rectangular Callout 5"/>
          <p:cNvSpPr/>
          <p:nvPr/>
        </p:nvSpPr>
        <p:spPr>
          <a:xfrm>
            <a:off x="188687" y="3657601"/>
            <a:ext cx="4426856" cy="1117600"/>
          </a:xfrm>
          <a:prstGeom prst="wedgeRectCallout">
            <a:avLst>
              <a:gd name="adj1" fmla="val 63509"/>
              <a:gd name="adj2" fmla="val -50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Interpret this part just like `lm`</a:t>
            </a:r>
            <a:endParaRPr lang="en-US" sz="2400" dirty="0"/>
          </a:p>
        </p:txBody>
      </p:sp>
      <p:sp>
        <p:nvSpPr>
          <p:cNvPr id="8" name="Rectangular Callout 7"/>
          <p:cNvSpPr/>
          <p:nvPr/>
        </p:nvSpPr>
        <p:spPr>
          <a:xfrm>
            <a:off x="188687" y="5624514"/>
            <a:ext cx="4426856" cy="1117600"/>
          </a:xfrm>
          <a:prstGeom prst="wedgeRectCallout">
            <a:avLst>
              <a:gd name="adj1" fmla="val 63509"/>
              <a:gd name="adj2" fmla="val -50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Ignore this part</a:t>
            </a:r>
            <a:endParaRPr lang="en-US" sz="2400" dirty="0"/>
          </a:p>
        </p:txBody>
      </p:sp>
      <p:sp>
        <p:nvSpPr>
          <p:cNvPr id="9" name="Rectangular Callout 8"/>
          <p:cNvSpPr/>
          <p:nvPr/>
        </p:nvSpPr>
        <p:spPr>
          <a:xfrm>
            <a:off x="188687" y="1690688"/>
            <a:ext cx="4426856" cy="1117600"/>
          </a:xfrm>
          <a:prstGeom prst="wedgeRectCallout">
            <a:avLst>
              <a:gd name="adj1" fmla="val 63509"/>
              <a:gd name="adj2" fmla="val -50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Use </a:t>
            </a:r>
            <a:r>
              <a:rPr lang="en-GB" sz="2400" dirty="0" err="1"/>
              <a:t>ranova</a:t>
            </a:r>
            <a:r>
              <a:rPr lang="en-GB" sz="2400" dirty="0"/>
              <a:t>() to test</a:t>
            </a:r>
            <a:endParaRPr lang="en-US" sz="2400" dirty="0"/>
          </a:p>
        </p:txBody>
      </p:sp>
    </p:spTree>
    <p:extLst>
      <p:ext uri="{BB962C8B-B14F-4D97-AF65-F5344CB8AC3E}">
        <p14:creationId xmlns:p14="http://schemas.microsoft.com/office/powerpoint/2010/main" val="385753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of </a:t>
            </a:r>
            <a:r>
              <a:rPr lang="en-US" b="1" u="sng" dirty="0"/>
              <a:t>random</a:t>
            </a:r>
            <a:r>
              <a:rPr lang="en-US" u="sng" dirty="0"/>
              <a:t> </a:t>
            </a:r>
            <a:r>
              <a:rPr lang="en-US" b="1" u="sng" dirty="0"/>
              <a:t>intercept</a:t>
            </a:r>
          </a:p>
        </p:txBody>
      </p:sp>
      <p:pic>
        <p:nvPicPr>
          <p:cNvPr id="4" name="Content Placeholder 3"/>
          <p:cNvPicPr>
            <a:picLocks noGrp="1" noChangeAspect="1"/>
          </p:cNvPicPr>
          <p:nvPr>
            <p:ph idx="1"/>
          </p:nvPr>
        </p:nvPicPr>
        <p:blipFill>
          <a:blip r:embed="rId3"/>
          <a:stretch>
            <a:fillRect/>
          </a:stretch>
        </p:blipFill>
        <p:spPr>
          <a:xfrm>
            <a:off x="268900" y="1411303"/>
            <a:ext cx="10794763" cy="5446697"/>
          </a:xfrm>
        </p:spPr>
      </p:pic>
      <p:sp>
        <p:nvSpPr>
          <p:cNvPr id="5" name="TextBox 4"/>
          <p:cNvSpPr txBox="1"/>
          <p:nvPr/>
        </p:nvSpPr>
        <p:spPr>
          <a:xfrm>
            <a:off x="8461829" y="2481943"/>
            <a:ext cx="184731" cy="369332"/>
          </a:xfrm>
          <a:prstGeom prst="rect">
            <a:avLst/>
          </a:prstGeom>
          <a:noFill/>
        </p:spPr>
        <p:txBody>
          <a:bodyPr wrap="none" rtlCol="0">
            <a:spAutoFit/>
          </a:bodyPr>
          <a:lstStyle/>
          <a:p>
            <a:endParaRPr lang="en-US" dirty="0"/>
          </a:p>
        </p:txBody>
      </p:sp>
      <p:sp>
        <p:nvSpPr>
          <p:cNvPr id="6" name="Rectangular Callout 5"/>
          <p:cNvSpPr/>
          <p:nvPr/>
        </p:nvSpPr>
        <p:spPr>
          <a:xfrm>
            <a:off x="5666282" y="2023672"/>
            <a:ext cx="5687517" cy="1575871"/>
          </a:xfrm>
          <a:prstGeom prst="wedgeRectCallout">
            <a:avLst>
              <a:gd name="adj1" fmla="val -41119"/>
              <a:gd name="adj2" fmla="val 159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Tells us if there is 'significant' variation in intercepts. i.e. was it "worth it" to fit mixed model</a:t>
            </a:r>
            <a:endParaRPr lang="en-US" sz="2400" dirty="0"/>
          </a:p>
        </p:txBody>
      </p:sp>
    </p:spTree>
    <p:extLst>
      <p:ext uri="{BB962C8B-B14F-4D97-AF65-F5344CB8AC3E}">
        <p14:creationId xmlns:p14="http://schemas.microsoft.com/office/powerpoint/2010/main" val="43944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of </a:t>
            </a:r>
            <a:r>
              <a:rPr lang="en-US" b="1" u="sng" dirty="0"/>
              <a:t>random</a:t>
            </a:r>
            <a:r>
              <a:rPr lang="en-US" u="sng" dirty="0"/>
              <a:t> </a:t>
            </a:r>
            <a:r>
              <a:rPr lang="en-US" b="1" u="sng" dirty="0"/>
              <a:t>slope</a:t>
            </a:r>
          </a:p>
        </p:txBody>
      </p:sp>
      <p:pic>
        <p:nvPicPr>
          <p:cNvPr id="4" name="Content Placeholder 3"/>
          <p:cNvPicPr>
            <a:picLocks noGrp="1" noChangeAspect="1"/>
          </p:cNvPicPr>
          <p:nvPr>
            <p:ph idx="1"/>
          </p:nvPr>
        </p:nvPicPr>
        <p:blipFill>
          <a:blip r:embed="rId2"/>
          <a:stretch>
            <a:fillRect/>
          </a:stretch>
        </p:blipFill>
        <p:spPr>
          <a:xfrm>
            <a:off x="255878" y="1323822"/>
            <a:ext cx="11680243" cy="5534178"/>
          </a:xfrm>
        </p:spPr>
      </p:pic>
      <p:sp>
        <p:nvSpPr>
          <p:cNvPr id="5" name="TextBox 4"/>
          <p:cNvSpPr txBox="1"/>
          <p:nvPr/>
        </p:nvSpPr>
        <p:spPr>
          <a:xfrm>
            <a:off x="8461829" y="2481943"/>
            <a:ext cx="184731" cy="369332"/>
          </a:xfrm>
          <a:prstGeom prst="rect">
            <a:avLst/>
          </a:prstGeom>
          <a:noFill/>
        </p:spPr>
        <p:txBody>
          <a:bodyPr wrap="none" rtlCol="0">
            <a:spAutoFit/>
          </a:bodyPr>
          <a:lstStyle/>
          <a:p>
            <a:endParaRPr lang="en-US" dirty="0"/>
          </a:p>
        </p:txBody>
      </p:sp>
      <p:sp>
        <p:nvSpPr>
          <p:cNvPr id="6" name="Rectangular Callout 5"/>
          <p:cNvSpPr/>
          <p:nvPr/>
        </p:nvSpPr>
        <p:spPr>
          <a:xfrm>
            <a:off x="3513222" y="625642"/>
            <a:ext cx="7840578" cy="2973901"/>
          </a:xfrm>
          <a:prstGeom prst="wedgeRectCallout">
            <a:avLst>
              <a:gd name="adj1" fmla="val 26093"/>
              <a:gd name="adj2" fmla="val 112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This asks: "was there significant variation in the slopes of different piglets?"</a:t>
            </a:r>
            <a:endParaRPr lang="en-US" sz="4000" dirty="0"/>
          </a:p>
        </p:txBody>
      </p:sp>
    </p:spTree>
    <p:extLst>
      <p:ext uri="{BB962C8B-B14F-4D97-AF65-F5344CB8AC3E}">
        <p14:creationId xmlns:p14="http://schemas.microsoft.com/office/powerpoint/2010/main" val="108024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ratio test</a:t>
            </a:r>
          </a:p>
        </p:txBody>
      </p:sp>
      <p:sp>
        <p:nvSpPr>
          <p:cNvPr id="3" name="Content Placeholder 2"/>
          <p:cNvSpPr>
            <a:spLocks noGrp="1"/>
          </p:cNvSpPr>
          <p:nvPr>
            <p:ph idx="1"/>
          </p:nvPr>
        </p:nvSpPr>
        <p:spPr>
          <a:xfrm>
            <a:off x="851079" y="1838504"/>
            <a:ext cx="10515600" cy="4351338"/>
          </a:xfrm>
        </p:spPr>
        <p:txBody>
          <a:bodyPr/>
          <a:lstStyle/>
          <a:p>
            <a:pPr marL="0" indent="0">
              <a:buNone/>
            </a:pPr>
            <a:r>
              <a:rPr lang="en-US" dirty="0"/>
              <a:t>Instead of the F test, use a likelihood ratio test</a:t>
            </a:r>
          </a:p>
          <a:p>
            <a:pPr marL="0" indent="0">
              <a:buNone/>
            </a:pPr>
            <a:r>
              <a:rPr lang="en-US" dirty="0"/>
              <a:t>Allows comparison of </a:t>
            </a:r>
            <a:r>
              <a:rPr lang="en-US" b="1" u="sng" dirty="0"/>
              <a:t>nested</a:t>
            </a:r>
            <a:r>
              <a:rPr lang="en-US" dirty="0"/>
              <a:t> models with</a:t>
            </a:r>
          </a:p>
          <a:p>
            <a:pPr lvl="1"/>
            <a:r>
              <a:rPr lang="en-US" b="1" u="sng" dirty="0"/>
              <a:t>Same data</a:t>
            </a:r>
          </a:p>
          <a:p>
            <a:pPr lvl="1"/>
            <a:r>
              <a:rPr lang="en-US" dirty="0"/>
              <a:t>Different numbers of </a:t>
            </a:r>
            <a:r>
              <a:rPr lang="en-US" b="1" u="sng" dirty="0"/>
              <a:t>parameters</a:t>
            </a:r>
          </a:p>
          <a:p>
            <a:pPr lvl="1"/>
            <a:endParaRPr lang="en-US" dirty="0"/>
          </a:p>
          <a:p>
            <a:r>
              <a:rPr lang="en-US" dirty="0"/>
              <a:t>Chi Sq. with degrees freedom fixed by difference in # of parameters</a:t>
            </a:r>
          </a:p>
          <a:p>
            <a:r>
              <a:rPr lang="en-US" dirty="0"/>
              <a:t>If "significant", then simpler model is judged worse than more complex one, (so prefer the more complex)</a:t>
            </a:r>
          </a:p>
        </p:txBody>
      </p:sp>
      <p:sp>
        <p:nvSpPr>
          <p:cNvPr id="4" name="Rectangle 3"/>
          <p:cNvSpPr/>
          <p:nvPr/>
        </p:nvSpPr>
        <p:spPr>
          <a:xfrm>
            <a:off x="838200" y="5715298"/>
            <a:ext cx="7451361" cy="923330"/>
          </a:xfrm>
          <a:prstGeom prst="rect">
            <a:avLst/>
          </a:prstGeom>
        </p:spPr>
        <p:txBody>
          <a:bodyPr wrap="square">
            <a:spAutoFit/>
          </a:bodyPr>
          <a:lstStyle/>
          <a:p>
            <a:r>
              <a:rPr lang="en-US" dirty="0"/>
              <a:t>See  this page for more technical details</a:t>
            </a:r>
          </a:p>
          <a:p>
            <a:r>
              <a:rPr lang="en-US" dirty="0">
                <a:hlinkClick r:id="rId3"/>
              </a:rPr>
              <a:t>https://www.ssc.wisc.edu/sscc/pubs/MM/MM_TestEffects.html</a:t>
            </a:r>
            <a:r>
              <a:rPr lang="en-US" dirty="0"/>
              <a:t> or </a:t>
            </a:r>
            <a:r>
              <a:rPr lang="en-US" dirty="0">
                <a:hlinkClick r:id="rId4"/>
              </a:rPr>
              <a:t>http://www.bodowinter.com/tutorial/bw_LME_tutorial.pdf</a:t>
            </a:r>
            <a:r>
              <a:rPr lang="en-US" dirty="0"/>
              <a:t> </a:t>
            </a:r>
          </a:p>
        </p:txBody>
      </p:sp>
    </p:spTree>
    <p:extLst>
      <p:ext uri="{BB962C8B-B14F-4D97-AF65-F5344CB8AC3E}">
        <p14:creationId xmlns:p14="http://schemas.microsoft.com/office/powerpoint/2010/main" val="408869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ratio test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2965"/>
            <a:ext cx="9753602" cy="5191874"/>
          </a:xfrm>
          <a:prstGeom prst="rect">
            <a:avLst/>
          </a:prstGeom>
        </p:spPr>
      </p:pic>
      <p:sp>
        <p:nvSpPr>
          <p:cNvPr id="4" name="Rectangular Callout 3"/>
          <p:cNvSpPr/>
          <p:nvPr/>
        </p:nvSpPr>
        <p:spPr>
          <a:xfrm>
            <a:off x="5666283" y="2023673"/>
            <a:ext cx="2593298" cy="719528"/>
          </a:xfrm>
          <a:prstGeom prst="wedgeRectCallout">
            <a:avLst>
              <a:gd name="adj1" fmla="val -86245"/>
              <a:gd name="adj2" fmla="val 246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t>Simpler model</a:t>
            </a:r>
            <a:endParaRPr lang="en-US" sz="2400" dirty="0"/>
          </a:p>
        </p:txBody>
      </p:sp>
      <p:sp>
        <p:nvSpPr>
          <p:cNvPr id="6" name="Rectangular Callout 5"/>
          <p:cNvSpPr/>
          <p:nvPr/>
        </p:nvSpPr>
        <p:spPr>
          <a:xfrm>
            <a:off x="7197778" y="2918984"/>
            <a:ext cx="3235376" cy="719528"/>
          </a:xfrm>
          <a:prstGeom prst="wedgeRectCallout">
            <a:avLst>
              <a:gd name="adj1" fmla="val -126129"/>
              <a:gd name="adj2" fmla="val 185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More </a:t>
            </a:r>
            <a:r>
              <a:rPr lang="en-GB" sz="2400"/>
              <a:t>complex model</a:t>
            </a:r>
            <a:endParaRPr lang="en-US" sz="2400" dirty="0"/>
          </a:p>
        </p:txBody>
      </p:sp>
      <p:sp>
        <p:nvSpPr>
          <p:cNvPr id="7" name="Rectangular Callout 6"/>
          <p:cNvSpPr/>
          <p:nvPr/>
        </p:nvSpPr>
        <p:spPr>
          <a:xfrm>
            <a:off x="1319135" y="5802849"/>
            <a:ext cx="4069830" cy="719528"/>
          </a:xfrm>
          <a:prstGeom prst="wedgeRectCallout">
            <a:avLst>
              <a:gd name="adj1" fmla="val 115600"/>
              <a:gd name="adj2" fmla="val -559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t>Number of additional </a:t>
            </a:r>
            <a:r>
              <a:rPr lang="en-GB" sz="2400" dirty="0" err="1"/>
              <a:t>params</a:t>
            </a:r>
            <a:endParaRPr lang="en-US" sz="2400" dirty="0"/>
          </a:p>
        </p:txBody>
      </p:sp>
      <p:sp>
        <p:nvSpPr>
          <p:cNvPr id="8" name="Rectangular Callout 7"/>
          <p:cNvSpPr/>
          <p:nvPr/>
        </p:nvSpPr>
        <p:spPr>
          <a:xfrm>
            <a:off x="1079293" y="4591144"/>
            <a:ext cx="4881798" cy="719528"/>
          </a:xfrm>
          <a:prstGeom prst="wedgeRectCallout">
            <a:avLst>
              <a:gd name="adj1" fmla="val 119919"/>
              <a:gd name="adj2" fmla="val 857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i="1" dirty="0"/>
              <a:t>p</a:t>
            </a:r>
            <a:r>
              <a:rPr lang="en-GB" sz="2400" dirty="0"/>
              <a:t> value that simpler model is </a:t>
            </a:r>
            <a:r>
              <a:rPr lang="en-GB" sz="2400" b="1" i="1" dirty="0"/>
              <a:t>worse</a:t>
            </a:r>
            <a:r>
              <a:rPr lang="en-GB" sz="2400" dirty="0"/>
              <a:t>/more complex is </a:t>
            </a:r>
            <a:r>
              <a:rPr lang="en-GB" sz="2400" b="1" i="1" dirty="0"/>
              <a:t>better</a:t>
            </a:r>
            <a:endParaRPr lang="en-US" sz="2400" b="1" i="1" dirty="0"/>
          </a:p>
        </p:txBody>
      </p:sp>
    </p:spTree>
    <p:extLst>
      <p:ext uri="{BB962C8B-B14F-4D97-AF65-F5344CB8AC3E}">
        <p14:creationId xmlns:p14="http://schemas.microsoft.com/office/powerpoint/2010/main" val="9667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Interpreting/reporting</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Does removing variables from a complex model make it fit </a:t>
            </a:r>
            <a:r>
              <a:rPr lang="en-US" i="1" dirty="0"/>
              <a:t>worse</a:t>
            </a:r>
            <a:r>
              <a:rPr lang="en-US" dirty="0"/>
              <a:t>?</a:t>
            </a:r>
          </a:p>
          <a:p>
            <a:pPr marL="0" indent="0">
              <a:buNone/>
            </a:pPr>
            <a:r>
              <a:rPr lang="en-US" dirty="0"/>
              <a:t> -&gt; If it does, prefer the complex model</a:t>
            </a:r>
          </a:p>
          <a:p>
            <a:pPr marL="0" indent="0">
              <a:buNone/>
            </a:pPr>
            <a:endParaRPr lang="en-US" dirty="0"/>
          </a:p>
          <a:p>
            <a:pPr marL="0" indent="0">
              <a:buNone/>
            </a:pPr>
            <a:r>
              <a:rPr lang="en-US" i="1" dirty="0"/>
              <a:t>Boring</a:t>
            </a:r>
            <a:r>
              <a:rPr lang="en-US" dirty="0"/>
              <a:t>: A likelihood ratio test revealed that a model without a random slope for weeks produced a significantly worse fit, </a:t>
            </a:r>
            <a:r>
              <a:rPr lang="el-GR" dirty="0"/>
              <a:t>χ</a:t>
            </a:r>
            <a:r>
              <a:rPr lang="en-GB" baseline="30000" dirty="0"/>
              <a:t>2</a:t>
            </a:r>
            <a:r>
              <a:rPr lang="en-GB" dirty="0"/>
              <a:t>(2) = 7.22, </a:t>
            </a:r>
            <a:r>
              <a:rPr lang="en-GB" i="1" dirty="0"/>
              <a:t>p</a:t>
            </a:r>
            <a:r>
              <a:rPr lang="en-GB" dirty="0"/>
              <a:t> = .018.</a:t>
            </a:r>
          </a:p>
          <a:p>
            <a:pPr marL="0" indent="0">
              <a:buNone/>
            </a:pPr>
            <a:endParaRPr lang="en-GB" dirty="0"/>
          </a:p>
          <a:p>
            <a:pPr marL="0" indent="0">
              <a:buNone/>
            </a:pPr>
            <a:r>
              <a:rPr lang="en-GB" i="1" dirty="0"/>
              <a:t>Better:</a:t>
            </a:r>
            <a:r>
              <a:rPr lang="en-GB" dirty="0"/>
              <a:t> The random intercept model was significantly improved by adding a random slope for weeks, </a:t>
            </a:r>
            <a:r>
              <a:rPr lang="el-GR" dirty="0"/>
              <a:t>χ</a:t>
            </a:r>
            <a:r>
              <a:rPr lang="en-GB" baseline="30000" dirty="0"/>
              <a:t>2</a:t>
            </a:r>
            <a:r>
              <a:rPr lang="en-GB" dirty="0"/>
              <a:t>(2) = 7.22, p = .018.</a:t>
            </a:r>
          </a:p>
          <a:p>
            <a:pPr marL="0" indent="0">
              <a:buNone/>
            </a:pPr>
            <a:endParaRPr lang="en-GB" dirty="0"/>
          </a:p>
          <a:p>
            <a:pPr marL="0" indent="0">
              <a:buNone/>
            </a:pPr>
            <a:r>
              <a:rPr lang="en-GB" i="1" dirty="0"/>
              <a:t>Best</a:t>
            </a:r>
            <a:r>
              <a:rPr lang="en-GB" dirty="0"/>
              <a:t>: There was substantial variation in growth rates between piglets, </a:t>
            </a:r>
            <a:r>
              <a:rPr lang="el-GR" dirty="0"/>
              <a:t>χ</a:t>
            </a:r>
            <a:r>
              <a:rPr lang="en-GB" baseline="30000" dirty="0"/>
              <a:t>2</a:t>
            </a:r>
            <a:r>
              <a:rPr lang="en-GB" dirty="0"/>
              <a:t>(2) = 7.22, p = .018.</a:t>
            </a:r>
          </a:p>
          <a:p>
            <a:pPr marL="0" indent="0">
              <a:buNone/>
            </a:pPr>
            <a:endParaRPr lang="en-GB" dirty="0"/>
          </a:p>
          <a:p>
            <a:pPr marL="0" indent="0">
              <a:buNone/>
            </a:pPr>
            <a:endParaRPr lang="en-GB" dirty="0"/>
          </a:p>
          <a:p>
            <a:pPr marL="0" indent="0">
              <a:buNone/>
            </a:pPr>
            <a:endParaRPr lang="en-US" dirty="0"/>
          </a:p>
        </p:txBody>
      </p:sp>
    </p:spTree>
    <p:extLst>
      <p:ext uri="{BB962C8B-B14F-4D97-AF65-F5344CB8AC3E}">
        <p14:creationId xmlns:p14="http://schemas.microsoft.com/office/powerpoint/2010/main" val="47269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A998-8204-2342-A1EF-B59198E96669}"/>
              </a:ext>
            </a:extLst>
          </p:cNvPr>
          <p:cNvSpPr>
            <a:spLocks noGrp="1"/>
          </p:cNvSpPr>
          <p:nvPr>
            <p:ph type="title"/>
          </p:nvPr>
        </p:nvSpPr>
        <p:spPr>
          <a:xfrm>
            <a:off x="838200" y="365125"/>
            <a:ext cx="2870915" cy="3627326"/>
          </a:xfrm>
        </p:spPr>
        <p:txBody>
          <a:bodyPr/>
          <a:lstStyle/>
          <a:p>
            <a:r>
              <a:rPr lang="en-GB" dirty="0"/>
              <a:t>Correlation of random effects</a:t>
            </a:r>
          </a:p>
        </p:txBody>
      </p:sp>
      <p:pic>
        <p:nvPicPr>
          <p:cNvPr id="4" name="Content Placeholder 3">
            <a:extLst>
              <a:ext uri="{FF2B5EF4-FFF2-40B4-BE49-F238E27FC236}">
                <a16:creationId xmlns:a16="http://schemas.microsoft.com/office/drawing/2014/main" id="{8724E334-4927-C64D-B39A-813CDC6C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364" y="609261"/>
            <a:ext cx="6310404" cy="5883614"/>
          </a:xfrm>
          <a:prstGeom prst="rect">
            <a:avLst/>
          </a:prstGeom>
        </p:spPr>
      </p:pic>
      <p:sp>
        <p:nvSpPr>
          <p:cNvPr id="5" name="Doughnut 4">
            <a:extLst>
              <a:ext uri="{FF2B5EF4-FFF2-40B4-BE49-F238E27FC236}">
                <a16:creationId xmlns:a16="http://schemas.microsoft.com/office/drawing/2014/main" id="{53AD2BAE-BB25-EC4A-9110-68D4E6909F9C}"/>
              </a:ext>
            </a:extLst>
          </p:cNvPr>
          <p:cNvSpPr/>
          <p:nvPr/>
        </p:nvSpPr>
        <p:spPr>
          <a:xfrm>
            <a:off x="8573566" y="1335902"/>
            <a:ext cx="2356833" cy="2215166"/>
          </a:xfrm>
          <a:prstGeom prst="donu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25886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descr="Chart, background pattern&#10;&#10;Description automatically generated">
            <a:extLst>
              <a:ext uri="{FF2B5EF4-FFF2-40B4-BE49-F238E27FC236}">
                <a16:creationId xmlns:a16="http://schemas.microsoft.com/office/drawing/2014/main" id="{55C0EF70-AE5E-6445-A956-33BA932482E6}"/>
              </a:ext>
            </a:extLst>
          </p:cNvPr>
          <p:cNvPicPr>
            <a:picLocks noGrp="1" noChangeAspect="1"/>
          </p:cNvPicPr>
          <p:nvPr>
            <p:ph idx="1"/>
          </p:nvPr>
        </p:nvPicPr>
        <p:blipFill>
          <a:blip r:embed="rId3"/>
          <a:stretch>
            <a:fillRect/>
          </a:stretch>
        </p:blipFill>
        <p:spPr>
          <a:xfrm>
            <a:off x="2400623" y="-52801"/>
            <a:ext cx="6910801" cy="6910801"/>
          </a:xfrm>
        </p:spPr>
      </p:pic>
    </p:spTree>
    <p:extLst>
      <p:ext uri="{BB962C8B-B14F-4D97-AF65-F5344CB8AC3E}">
        <p14:creationId xmlns:p14="http://schemas.microsoft.com/office/powerpoint/2010/main" val="3091417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B2D85C-5F18-2E46-9ABC-E66DBBAC8F62}"/>
              </a:ext>
            </a:extLst>
          </p:cNvPr>
          <p:cNvPicPr>
            <a:picLocks noGrp="1" noChangeAspect="1"/>
          </p:cNvPicPr>
          <p:nvPr>
            <p:ph idx="1"/>
          </p:nvPr>
        </p:nvPicPr>
        <p:blipFill>
          <a:blip r:embed="rId2"/>
          <a:srcRect/>
          <a:stretch/>
        </p:blipFill>
        <p:spPr>
          <a:xfrm>
            <a:off x="2460296" y="125569"/>
            <a:ext cx="6606862" cy="6606862"/>
          </a:xfrm>
        </p:spPr>
      </p:pic>
    </p:spTree>
    <p:extLst>
      <p:ext uri="{BB962C8B-B14F-4D97-AF65-F5344CB8AC3E}">
        <p14:creationId xmlns:p14="http://schemas.microsoft.com/office/powerpoint/2010/main" val="57809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71788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picture containing text, post, bed&#10;&#10;Description automatically generated">
            <a:extLst>
              <a:ext uri="{FF2B5EF4-FFF2-40B4-BE49-F238E27FC236}">
                <a16:creationId xmlns:a16="http://schemas.microsoft.com/office/drawing/2014/main" id="{DF857CB6-FCCD-8D4E-9B2F-DA3B6D4C5B2B}"/>
              </a:ext>
            </a:extLst>
          </p:cNvPr>
          <p:cNvPicPr>
            <a:picLocks noGrp="1" noChangeAspect="1"/>
          </p:cNvPicPr>
          <p:nvPr>
            <p:ph idx="1"/>
          </p:nvPr>
        </p:nvPicPr>
        <p:blipFill>
          <a:blip r:embed="rId3"/>
          <a:stretch>
            <a:fillRect/>
          </a:stretch>
        </p:blipFill>
        <p:spPr>
          <a:xfrm>
            <a:off x="2323350" y="75987"/>
            <a:ext cx="6782013" cy="6782013"/>
          </a:xfrm>
        </p:spPr>
      </p:pic>
    </p:spTree>
    <p:extLst>
      <p:ext uri="{BB962C8B-B14F-4D97-AF65-F5344CB8AC3E}">
        <p14:creationId xmlns:p14="http://schemas.microsoft.com/office/powerpoint/2010/main" val="1880915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B2D85C-5F18-2E46-9ABC-E66DBBAC8F62}"/>
              </a:ext>
            </a:extLst>
          </p:cNvPr>
          <p:cNvPicPr>
            <a:picLocks noGrp="1" noChangeAspect="1"/>
          </p:cNvPicPr>
          <p:nvPr>
            <p:ph idx="1"/>
          </p:nvPr>
        </p:nvPicPr>
        <p:blipFill>
          <a:blip r:embed="rId3"/>
          <a:srcRect/>
          <a:stretch/>
        </p:blipFill>
        <p:spPr>
          <a:xfrm>
            <a:off x="2460296" y="112690"/>
            <a:ext cx="6606862" cy="6606862"/>
          </a:xfrm>
        </p:spPr>
      </p:pic>
    </p:spTree>
    <p:extLst>
      <p:ext uri="{BB962C8B-B14F-4D97-AF65-F5344CB8AC3E}">
        <p14:creationId xmlns:p14="http://schemas.microsoft.com/office/powerpoint/2010/main" val="1403921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CD519-D286-5146-AC8D-A6EF563F60AD}"/>
              </a:ext>
            </a:extLst>
          </p:cNvPr>
          <p:cNvSpPr>
            <a:spLocks noGrp="1"/>
          </p:cNvSpPr>
          <p:nvPr>
            <p:ph type="title"/>
          </p:nvPr>
        </p:nvSpPr>
        <p:spPr/>
        <p:txBody>
          <a:bodyPr/>
          <a:lstStyle/>
          <a:p>
            <a:r>
              <a:rPr lang="en-GB" dirty="0"/>
              <a:t>Correlation of random effects</a:t>
            </a:r>
          </a:p>
        </p:txBody>
      </p:sp>
      <p:sp>
        <p:nvSpPr>
          <p:cNvPr id="3" name="Content Placeholder 2">
            <a:extLst>
              <a:ext uri="{FF2B5EF4-FFF2-40B4-BE49-F238E27FC236}">
                <a16:creationId xmlns:a16="http://schemas.microsoft.com/office/drawing/2014/main" id="{25579D06-C9F6-3445-AA9B-E84D58A25387}"/>
              </a:ext>
            </a:extLst>
          </p:cNvPr>
          <p:cNvSpPr>
            <a:spLocks noGrp="1"/>
          </p:cNvSpPr>
          <p:nvPr>
            <p:ph idx="1"/>
          </p:nvPr>
        </p:nvSpPr>
        <p:spPr/>
        <p:txBody>
          <a:bodyPr/>
          <a:lstStyle/>
          <a:p>
            <a:r>
              <a:rPr lang="en-GB" dirty="0"/>
              <a:t>Terms get added automatically by </a:t>
            </a:r>
            <a:r>
              <a:rPr lang="en-GB" dirty="0" err="1"/>
              <a:t>lmer</a:t>
            </a:r>
            <a:endParaRPr lang="en-GB" dirty="0"/>
          </a:p>
          <a:p>
            <a:r>
              <a:rPr lang="en-GB" dirty="0"/>
              <a:t>Not often of interest in their own right</a:t>
            </a:r>
          </a:p>
          <a:p>
            <a:r>
              <a:rPr lang="en-GB" dirty="0"/>
              <a:t>There are ways of removing them</a:t>
            </a:r>
          </a:p>
          <a:p>
            <a:r>
              <a:rPr lang="en-GB" dirty="0"/>
              <a:t>Sometimes this is useful </a:t>
            </a:r>
          </a:p>
          <a:p>
            <a:pPr lvl="1"/>
            <a:r>
              <a:rPr lang="en-GB" dirty="0"/>
              <a:t>e.g. to simplify if model has problems fitting</a:t>
            </a:r>
          </a:p>
        </p:txBody>
      </p:sp>
    </p:spTree>
    <p:extLst>
      <p:ext uri="{BB962C8B-B14F-4D97-AF65-F5344CB8AC3E}">
        <p14:creationId xmlns:p14="http://schemas.microsoft.com/office/powerpoint/2010/main" val="1206222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C6F0E8-1BFD-2F41-AFD5-E39C0D21701B}"/>
              </a:ext>
            </a:extLst>
          </p:cNvPr>
          <p:cNvSpPr>
            <a:spLocks noGrp="1"/>
          </p:cNvSpPr>
          <p:nvPr>
            <p:ph type="title"/>
          </p:nvPr>
        </p:nvSpPr>
        <p:spPr/>
        <p:txBody>
          <a:bodyPr/>
          <a:lstStyle/>
          <a:p>
            <a:r>
              <a:rPr lang="en-GB" dirty="0">
                <a:hlinkClick r:id="rId3"/>
              </a:rPr>
              <a:t>Variance explained</a:t>
            </a:r>
            <a:endParaRPr lang="en-US" dirty="0"/>
          </a:p>
        </p:txBody>
      </p:sp>
      <p:sp>
        <p:nvSpPr>
          <p:cNvPr id="5" name="Content Placeholder 4">
            <a:extLst>
              <a:ext uri="{FF2B5EF4-FFF2-40B4-BE49-F238E27FC236}">
                <a16:creationId xmlns:a16="http://schemas.microsoft.com/office/drawing/2014/main" id="{A3142244-DB84-B34C-A408-537BD33E2AD8}"/>
              </a:ext>
            </a:extLst>
          </p:cNvPr>
          <p:cNvSpPr>
            <a:spLocks noGrp="1"/>
          </p:cNvSpPr>
          <p:nvPr>
            <p:ph idx="1"/>
          </p:nvPr>
        </p:nvSpPr>
        <p:spPr/>
        <p:txBody>
          <a:bodyPr>
            <a:normAutofit fontScale="92500" lnSpcReduction="20000"/>
          </a:bodyPr>
          <a:lstStyle/>
          <a:p>
            <a:r>
              <a:rPr lang="en-US" dirty="0"/>
              <a:t>R</a:t>
            </a:r>
            <a:r>
              <a:rPr lang="en-US" baseline="30000" dirty="0"/>
              <a:t>2</a:t>
            </a:r>
            <a:r>
              <a:rPr lang="en-US" dirty="0"/>
              <a:t> is the proportion of variance in outcome explained by the model</a:t>
            </a:r>
            <a:r>
              <a:rPr lang="en-US" baseline="30000" dirty="0"/>
              <a:t> </a:t>
            </a:r>
            <a:endParaRPr lang="en-US" dirty="0"/>
          </a:p>
          <a:p>
            <a:r>
              <a:rPr lang="en-US" dirty="0"/>
              <a:t>Not so simple when including random effects</a:t>
            </a:r>
          </a:p>
          <a:p>
            <a:endParaRPr lang="en-US" dirty="0"/>
          </a:p>
          <a:p>
            <a:r>
              <a:rPr lang="en-US" dirty="0"/>
              <a:t>Marginal R</a:t>
            </a:r>
            <a:r>
              <a:rPr lang="en-US" baseline="30000" dirty="0"/>
              <a:t>2	</a:t>
            </a:r>
          </a:p>
          <a:p>
            <a:pPr lvl="1"/>
            <a:r>
              <a:rPr lang="en-US" dirty="0"/>
              <a:t>Same interpretation as for </a:t>
            </a:r>
            <a:r>
              <a:rPr lang="en-US" dirty="0" err="1"/>
              <a:t>lm</a:t>
            </a:r>
            <a:endParaRPr lang="en-US" dirty="0"/>
          </a:p>
          <a:p>
            <a:r>
              <a:rPr lang="en-US" dirty="0"/>
              <a:t>Conditional R</a:t>
            </a:r>
            <a:r>
              <a:rPr lang="en-US" baseline="30000" dirty="0"/>
              <a:t>2</a:t>
            </a:r>
          </a:p>
          <a:p>
            <a:pPr lvl="1"/>
            <a:r>
              <a:rPr lang="en-US" dirty="0"/>
              <a:t>Variance explained, once random effects accounted for</a:t>
            </a:r>
          </a:p>
          <a:p>
            <a:pPr lvl="1"/>
            <a:r>
              <a:rPr lang="en-US" dirty="0"/>
              <a:t>Variance parameters describe distribution of people/schools/therapists </a:t>
            </a:r>
            <a:r>
              <a:rPr lang="en-US" dirty="0" err="1"/>
              <a:t>etc</a:t>
            </a:r>
            <a:r>
              <a:rPr lang="en-US" dirty="0"/>
              <a:t>…</a:t>
            </a:r>
            <a:endParaRPr lang="en-US" baseline="30000" dirty="0"/>
          </a:p>
          <a:p>
            <a:pPr lvl="1"/>
            <a:endParaRPr lang="en-US" baseline="30000" dirty="0"/>
          </a:p>
          <a:p>
            <a:r>
              <a:rPr lang="en-US" dirty="0"/>
              <a:t>Not built-in, must use </a:t>
            </a:r>
            <a:r>
              <a:rPr lang="en-GB" dirty="0" err="1">
                <a:latin typeface="Andale Mono" panose="020B0509000000000004" pitchFamily="49" charset="0"/>
              </a:rPr>
              <a:t>MuMIn</a:t>
            </a:r>
            <a:r>
              <a:rPr lang="en-GB" dirty="0">
                <a:latin typeface="Andale Mono" panose="020B0509000000000004" pitchFamily="49" charset="0"/>
              </a:rPr>
              <a:t>::</a:t>
            </a:r>
            <a:r>
              <a:rPr lang="en-GB" dirty="0" err="1">
                <a:latin typeface="Andale Mono" panose="020B0509000000000004" pitchFamily="49" charset="0"/>
              </a:rPr>
              <a:t>r.squaredGLMM</a:t>
            </a:r>
            <a:endParaRPr lang="en-GB" dirty="0">
              <a:latin typeface="Andale Mono" panose="020B0509000000000004" pitchFamily="49" charset="0"/>
            </a:endParaRPr>
          </a:p>
          <a:p>
            <a:r>
              <a:rPr lang="en-US" dirty="0"/>
              <a:t>Interpret and report as you would for </a:t>
            </a:r>
            <a:r>
              <a:rPr lang="en-US" dirty="0" err="1"/>
              <a:t>lm</a:t>
            </a:r>
            <a:r>
              <a:rPr lang="en-US" dirty="0"/>
              <a:t>/R</a:t>
            </a:r>
            <a:r>
              <a:rPr lang="en-US" baseline="30000" dirty="0"/>
              <a:t>2</a:t>
            </a:r>
          </a:p>
          <a:p>
            <a:pPr lvl="1"/>
            <a:r>
              <a:rPr lang="en-GB" dirty="0">
                <a:hlinkClick r:id="rId3"/>
              </a:rPr>
              <a:t>Nakagawa and Schielzeth 2013</a:t>
            </a:r>
            <a:r>
              <a:rPr lang="en-GB" dirty="0"/>
              <a:t> and </a:t>
            </a:r>
            <a:r>
              <a:rPr lang="en-GB" u="sng" dirty="0">
                <a:hlinkClick r:id="rId4"/>
              </a:rPr>
              <a:t>Johnson, 2014</a:t>
            </a:r>
            <a:endParaRPr lang="en-US" dirty="0">
              <a:latin typeface="Andale Mono" panose="020B0509000000000004" pitchFamily="49" charset="0"/>
            </a:endParaRPr>
          </a:p>
          <a:p>
            <a:endParaRPr lang="en-US" dirty="0"/>
          </a:p>
          <a:p>
            <a:endParaRPr lang="en-US" baseline="30000" dirty="0"/>
          </a:p>
        </p:txBody>
      </p:sp>
    </p:spTree>
    <p:extLst>
      <p:ext uri="{BB962C8B-B14F-4D97-AF65-F5344CB8AC3E}">
        <p14:creationId xmlns:p14="http://schemas.microsoft.com/office/powerpoint/2010/main" val="129244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3027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4590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thin and between variances"/>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175932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partition</a:t>
            </a:r>
          </a:p>
        </p:txBody>
      </p:sp>
      <p:pic>
        <p:nvPicPr>
          <p:cNvPr id="6" name="Picture 5"/>
          <p:cNvPicPr>
            <a:picLocks noChangeAspect="1"/>
          </p:cNvPicPr>
          <p:nvPr/>
        </p:nvPicPr>
        <p:blipFill>
          <a:blip r:embed="rId3"/>
          <a:stretch>
            <a:fillRect/>
          </a:stretch>
        </p:blipFill>
        <p:spPr>
          <a:xfrm>
            <a:off x="1856920" y="1851479"/>
            <a:ext cx="4965703" cy="368300"/>
          </a:xfrm>
          <a:prstGeom prst="rect">
            <a:avLst/>
          </a:prstGeom>
        </p:spPr>
      </p:pic>
      <p:pic>
        <p:nvPicPr>
          <p:cNvPr id="7" name="Picture 6"/>
          <p:cNvPicPr>
            <a:picLocks noChangeAspect="1"/>
          </p:cNvPicPr>
          <p:nvPr/>
        </p:nvPicPr>
        <p:blipFill>
          <a:blip r:embed="rId4"/>
          <a:stretch>
            <a:fillRect/>
          </a:stretch>
        </p:blipFill>
        <p:spPr>
          <a:xfrm>
            <a:off x="1609271" y="3025321"/>
            <a:ext cx="5461000" cy="952500"/>
          </a:xfrm>
          <a:prstGeom prst="rect">
            <a:avLst/>
          </a:prstGeom>
        </p:spPr>
      </p:pic>
      <p:pic>
        <p:nvPicPr>
          <p:cNvPr id="8" name="Picture 7"/>
          <p:cNvPicPr>
            <a:picLocks noChangeAspect="1"/>
          </p:cNvPicPr>
          <p:nvPr/>
        </p:nvPicPr>
        <p:blipFill>
          <a:blip r:embed="rId5"/>
          <a:stretch>
            <a:fillRect/>
          </a:stretch>
        </p:blipFill>
        <p:spPr>
          <a:xfrm>
            <a:off x="1266371" y="4667251"/>
            <a:ext cx="6146800" cy="952500"/>
          </a:xfrm>
          <a:prstGeom prst="rect">
            <a:avLst/>
          </a:prstGeom>
        </p:spPr>
      </p:pic>
      <p:pic>
        <p:nvPicPr>
          <p:cNvPr id="5" name="Picture 4">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58589" y="0"/>
            <a:ext cx="3386667" cy="2540000"/>
          </a:xfrm>
          <a:prstGeom prst="rect">
            <a:avLst/>
          </a:prstGeom>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558589" y="2219779"/>
            <a:ext cx="3386667" cy="2540000"/>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558589" y="4500337"/>
            <a:ext cx="3386667" cy="2540000"/>
          </a:xfrm>
          <a:prstGeom prst="rect">
            <a:avLst/>
          </a:prstGeom>
        </p:spPr>
      </p:pic>
      <p:sp>
        <p:nvSpPr>
          <p:cNvPr id="11" name="TextBox 10"/>
          <p:cNvSpPr txBox="1"/>
          <p:nvPr/>
        </p:nvSpPr>
        <p:spPr>
          <a:xfrm>
            <a:off x="9027885" y="261710"/>
            <a:ext cx="619080" cy="369332"/>
          </a:xfrm>
          <a:prstGeom prst="rect">
            <a:avLst/>
          </a:prstGeom>
          <a:noFill/>
        </p:spPr>
        <p:txBody>
          <a:bodyPr wrap="none" rtlCol="0">
            <a:spAutoFit/>
          </a:bodyPr>
          <a:lstStyle/>
          <a:p>
            <a:r>
              <a:rPr lang="en-US"/>
              <a:t>total</a:t>
            </a:r>
          </a:p>
        </p:txBody>
      </p:sp>
      <p:sp>
        <p:nvSpPr>
          <p:cNvPr id="12" name="TextBox 11"/>
          <p:cNvSpPr txBox="1"/>
          <p:nvPr/>
        </p:nvSpPr>
        <p:spPr>
          <a:xfrm>
            <a:off x="8993821" y="2461192"/>
            <a:ext cx="1013611" cy="369332"/>
          </a:xfrm>
          <a:prstGeom prst="rect">
            <a:avLst/>
          </a:prstGeom>
          <a:noFill/>
        </p:spPr>
        <p:txBody>
          <a:bodyPr wrap="none" rtlCol="0">
            <a:spAutoFit/>
          </a:bodyPr>
          <a:lstStyle/>
          <a:p>
            <a:r>
              <a:rPr lang="en-US" dirty="0"/>
              <a:t>between</a:t>
            </a:r>
          </a:p>
        </p:txBody>
      </p:sp>
      <p:sp>
        <p:nvSpPr>
          <p:cNvPr id="13" name="TextBox 12"/>
          <p:cNvSpPr txBox="1"/>
          <p:nvPr/>
        </p:nvSpPr>
        <p:spPr>
          <a:xfrm>
            <a:off x="9023552" y="4738234"/>
            <a:ext cx="776175" cy="369332"/>
          </a:xfrm>
          <a:prstGeom prst="rect">
            <a:avLst/>
          </a:prstGeom>
          <a:noFill/>
        </p:spPr>
        <p:txBody>
          <a:bodyPr wrap="none" rtlCol="0">
            <a:spAutoFit/>
          </a:bodyPr>
          <a:lstStyle/>
          <a:p>
            <a:r>
              <a:rPr lang="en-US" dirty="0"/>
              <a:t>within</a:t>
            </a:r>
          </a:p>
        </p:txBody>
      </p:sp>
    </p:spTree>
    <p:extLst>
      <p:ext uri="{BB962C8B-B14F-4D97-AF65-F5344CB8AC3E}">
        <p14:creationId xmlns:p14="http://schemas.microsoft.com/office/powerpoint/2010/main" val="314918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Mixed models split the error term</a:t>
            </a:r>
          </a:p>
        </p:txBody>
      </p:sp>
      <p:sp>
        <p:nvSpPr>
          <p:cNvPr id="3" name="Rectangle 2">
            <a:extLst>
              <a:ext uri="{FF2B5EF4-FFF2-40B4-BE49-F238E27FC236}">
                <a16:creationId xmlns:a16="http://schemas.microsoft.com/office/drawing/2014/main" id="{9B72DF06-75C5-CE45-BDDB-E6FBF993E31F}"/>
              </a:ext>
            </a:extLst>
          </p:cNvPr>
          <p:cNvSpPr/>
          <p:nvPr/>
        </p:nvSpPr>
        <p:spPr>
          <a:xfrm>
            <a:off x="613825" y="4541314"/>
            <a:ext cx="7064883" cy="369332"/>
          </a:xfrm>
          <a:prstGeom prst="rect">
            <a:avLst/>
          </a:prstGeom>
        </p:spPr>
        <p:txBody>
          <a:bodyPr wrap="none">
            <a:spAutoFit/>
          </a:bodyPr>
          <a:lstStyle/>
          <a:p>
            <a:r>
              <a:rPr lang="en-US" dirty="0">
                <a:solidFill>
                  <a:srgbClr val="C00000"/>
                </a:solidFill>
              </a:rPr>
              <a:t>Mixed regression - </a:t>
            </a:r>
            <a:r>
              <a:rPr lang="en-US" i="1" dirty="0">
                <a:solidFill>
                  <a:srgbClr val="C00000"/>
                </a:solidFill>
              </a:rPr>
              <a:t>j </a:t>
            </a:r>
            <a:r>
              <a:rPr lang="en-US" dirty="0">
                <a:solidFill>
                  <a:srgbClr val="C00000"/>
                </a:solidFill>
              </a:rPr>
              <a:t>represents an individual, </a:t>
            </a:r>
            <a:r>
              <a:rPr lang="en-US" dirty="0" err="1">
                <a:solidFill>
                  <a:srgbClr val="C00000"/>
                </a:solidFill>
              </a:rPr>
              <a:t>i</a:t>
            </a:r>
            <a:r>
              <a:rPr lang="en-US" dirty="0">
                <a:solidFill>
                  <a:srgbClr val="C00000"/>
                </a:solidFill>
              </a:rPr>
              <a:t> represents a measurement</a:t>
            </a:r>
          </a:p>
        </p:txBody>
      </p:sp>
      <p:sp>
        <p:nvSpPr>
          <p:cNvPr id="6" name="Rectangle 5">
            <a:extLst>
              <a:ext uri="{FF2B5EF4-FFF2-40B4-BE49-F238E27FC236}">
                <a16:creationId xmlns:a16="http://schemas.microsoft.com/office/drawing/2014/main" id="{414CDB7C-15D5-B04C-BDDD-AC1EF84F0976}"/>
              </a:ext>
            </a:extLst>
          </p:cNvPr>
          <p:cNvSpPr/>
          <p:nvPr/>
        </p:nvSpPr>
        <p:spPr>
          <a:xfrm>
            <a:off x="613824" y="2332575"/>
            <a:ext cx="8943987" cy="369332"/>
          </a:xfrm>
          <a:prstGeom prst="rect">
            <a:avLst/>
          </a:prstGeom>
        </p:spPr>
        <p:txBody>
          <a:bodyPr wrap="none">
            <a:spAutoFit/>
          </a:bodyPr>
          <a:lstStyle/>
          <a:p>
            <a:r>
              <a:rPr lang="en-US" dirty="0">
                <a:solidFill>
                  <a:srgbClr val="C00000"/>
                </a:solidFill>
              </a:rPr>
              <a:t>Standard multiple regression - </a:t>
            </a:r>
            <a:r>
              <a:rPr lang="en-US" i="1" dirty="0" err="1">
                <a:solidFill>
                  <a:srgbClr val="C00000"/>
                </a:solidFill>
              </a:rPr>
              <a:t>i</a:t>
            </a:r>
            <a:r>
              <a:rPr lang="en-US" i="1" dirty="0">
                <a:solidFill>
                  <a:srgbClr val="C00000"/>
                </a:solidFill>
              </a:rPr>
              <a:t> </a:t>
            </a:r>
            <a:r>
              <a:rPr lang="en-US" dirty="0">
                <a:solidFill>
                  <a:srgbClr val="C00000"/>
                </a:solidFill>
              </a:rPr>
              <a:t>represents a measurement; grouping by individuals is ignored</a:t>
            </a:r>
          </a:p>
        </p:txBody>
      </p:sp>
      <p:pic>
        <p:nvPicPr>
          <p:cNvPr id="7" name="Picture 6">
            <a:extLst>
              <a:ext uri="{FF2B5EF4-FFF2-40B4-BE49-F238E27FC236}">
                <a16:creationId xmlns:a16="http://schemas.microsoft.com/office/drawing/2014/main" id="{1204D80C-614F-DC46-81CA-C97CDEC2427B}"/>
              </a:ext>
            </a:extLst>
          </p:cNvPr>
          <p:cNvPicPr>
            <a:picLocks noChangeAspect="1"/>
          </p:cNvPicPr>
          <p:nvPr/>
        </p:nvPicPr>
        <p:blipFill>
          <a:blip r:embed="rId3"/>
          <a:stretch>
            <a:fillRect/>
          </a:stretch>
        </p:blipFill>
        <p:spPr>
          <a:xfrm>
            <a:off x="2081306" y="2957503"/>
            <a:ext cx="7433004" cy="942993"/>
          </a:xfrm>
          <a:prstGeom prst="rect">
            <a:avLst/>
          </a:prstGeom>
        </p:spPr>
      </p:pic>
      <p:pic>
        <p:nvPicPr>
          <p:cNvPr id="8" name="Picture 7">
            <a:extLst>
              <a:ext uri="{FF2B5EF4-FFF2-40B4-BE49-F238E27FC236}">
                <a16:creationId xmlns:a16="http://schemas.microsoft.com/office/drawing/2014/main" id="{AA82AAC9-6D1C-D141-94AA-6AA879DA7265}"/>
              </a:ext>
            </a:extLst>
          </p:cNvPr>
          <p:cNvPicPr>
            <a:picLocks noChangeAspect="1"/>
          </p:cNvPicPr>
          <p:nvPr/>
        </p:nvPicPr>
        <p:blipFill>
          <a:blip r:embed="rId4"/>
          <a:stretch>
            <a:fillRect/>
          </a:stretch>
        </p:blipFill>
        <p:spPr>
          <a:xfrm>
            <a:off x="1085474" y="5308203"/>
            <a:ext cx="9531875" cy="942993"/>
          </a:xfrm>
          <a:prstGeom prst="rect">
            <a:avLst/>
          </a:prstGeom>
        </p:spPr>
      </p:pic>
    </p:spTree>
    <p:extLst>
      <p:ext uri="{BB962C8B-B14F-4D97-AF65-F5344CB8AC3E}">
        <p14:creationId xmlns:p14="http://schemas.microsoft.com/office/powerpoint/2010/main" val="383405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99A4-150F-9445-B54C-80DE2D4C2F76}"/>
              </a:ext>
            </a:extLst>
          </p:cNvPr>
          <p:cNvSpPr>
            <a:spLocks noGrp="1"/>
          </p:cNvSpPr>
          <p:nvPr>
            <p:ph type="title"/>
          </p:nvPr>
        </p:nvSpPr>
        <p:spPr/>
        <p:txBody>
          <a:bodyPr/>
          <a:lstStyle/>
          <a:p>
            <a:r>
              <a:rPr lang="en-GB" dirty="0"/>
              <a:t>Fixed vs. random effects</a:t>
            </a:r>
          </a:p>
        </p:txBody>
      </p:sp>
      <p:sp>
        <p:nvSpPr>
          <p:cNvPr id="3" name="Content Placeholder 2">
            <a:extLst>
              <a:ext uri="{FF2B5EF4-FFF2-40B4-BE49-F238E27FC236}">
                <a16:creationId xmlns:a16="http://schemas.microsoft.com/office/drawing/2014/main" id="{31EAF174-3284-1F46-ADCF-219EACFD5155}"/>
              </a:ext>
            </a:extLst>
          </p:cNvPr>
          <p:cNvSpPr>
            <a:spLocks noGrp="1"/>
          </p:cNvSpPr>
          <p:nvPr>
            <p:ph idx="1"/>
          </p:nvPr>
        </p:nvSpPr>
        <p:spPr/>
        <p:txBody>
          <a:bodyPr>
            <a:normAutofit lnSpcReduction="10000"/>
          </a:bodyPr>
          <a:lstStyle/>
          <a:p>
            <a:pPr marL="0" indent="0">
              <a:buNone/>
            </a:pPr>
            <a:r>
              <a:rPr lang="en-GB" dirty="0"/>
              <a:t>Definitions can be slippery, but these are what people (in psychology/social science) usually mean:</a:t>
            </a:r>
          </a:p>
          <a:p>
            <a:pPr marL="0" indent="0">
              <a:buNone/>
            </a:pPr>
            <a:endParaRPr lang="en-GB" dirty="0"/>
          </a:p>
          <a:p>
            <a:pPr marL="514350" indent="-514350">
              <a:buAutoNum type="arabicParenBoth"/>
            </a:pPr>
            <a:r>
              <a:rPr lang="en-GB" dirty="0"/>
              <a:t>Effects are fixed if they are interesting in themselves or random if there is interest in the underlying population. </a:t>
            </a:r>
          </a:p>
          <a:p>
            <a:pPr marL="514350" indent="-514350">
              <a:buAutoNum type="arabicParenBoth"/>
            </a:pPr>
            <a:r>
              <a:rPr lang="en-GB" dirty="0"/>
              <a:t>“When a sample exhausts the population, the corresponding variable is </a:t>
            </a:r>
            <a:r>
              <a:rPr lang="en-GB" i="1" dirty="0"/>
              <a:t>fixed</a:t>
            </a:r>
            <a:r>
              <a:rPr lang="en-GB" dirty="0"/>
              <a:t>; when the sample is a small (i.e., negligible) part of the population the corresponding variable is </a:t>
            </a:r>
            <a:r>
              <a:rPr lang="en-GB" i="1" dirty="0"/>
              <a:t>random</a:t>
            </a:r>
            <a:r>
              <a:rPr lang="en-GB" dirty="0"/>
              <a:t>.”</a:t>
            </a:r>
          </a:p>
          <a:p>
            <a:pPr marL="514350" indent="-514350">
              <a:buFont typeface="Arial" panose="020B0604020202020204" pitchFamily="34" charset="0"/>
              <a:buAutoNum type="arabicParenBoth"/>
            </a:pPr>
            <a:r>
              <a:rPr lang="en-GB" dirty="0"/>
              <a:t>Fixed effects are constant across individuals, and random effects vary between sampling individuals (sampling units)</a:t>
            </a:r>
          </a:p>
        </p:txBody>
      </p:sp>
    </p:spTree>
    <p:extLst>
      <p:ext uri="{BB962C8B-B14F-4D97-AF65-F5344CB8AC3E}">
        <p14:creationId xmlns:p14="http://schemas.microsoft.com/office/powerpoint/2010/main" val="4086861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16911</TotalTime>
  <Words>1481</Words>
  <Application>Microsoft Macintosh PowerPoint</Application>
  <PresentationFormat>Widescreen</PresentationFormat>
  <Paragraphs>166</Paragraphs>
  <Slides>33</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Andale Mono</vt:lpstr>
      <vt:lpstr>Arial</vt:lpstr>
      <vt:lpstr>Calibri</vt:lpstr>
      <vt:lpstr>Calibri Light</vt:lpstr>
      <vt:lpstr>Office Theme</vt:lpstr>
      <vt:lpstr>Random Effects</vt:lpstr>
      <vt:lpstr>Today</vt:lpstr>
      <vt:lpstr>PowerPoint Presentation</vt:lpstr>
      <vt:lpstr>PowerPoint Presentation</vt:lpstr>
      <vt:lpstr>PowerPoint Presentation</vt:lpstr>
      <vt:lpstr>PowerPoint Presentation</vt:lpstr>
      <vt:lpstr>Variance partition</vt:lpstr>
      <vt:lpstr>Mixed models split the error term</vt:lpstr>
      <vt:lpstr>Fixed vs. random effects</vt:lpstr>
      <vt:lpstr>Fixed vs. random (mixed models have both)</vt:lpstr>
      <vt:lpstr>PowerPoint Presentation</vt:lpstr>
      <vt:lpstr>Random slopes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slopes model output</vt:lpstr>
      <vt:lpstr>Random slopes model output</vt:lpstr>
      <vt:lpstr>Test of random intercept</vt:lpstr>
      <vt:lpstr>Test of random slope</vt:lpstr>
      <vt:lpstr>Likelihood ratio test</vt:lpstr>
      <vt:lpstr>Likelihood ratio test</vt:lpstr>
      <vt:lpstr>Interpreting/reporting</vt:lpstr>
      <vt:lpstr>Correlation of random effects</vt:lpstr>
      <vt:lpstr>PowerPoint Presentation</vt:lpstr>
      <vt:lpstr>PowerPoint Presentation</vt:lpstr>
      <vt:lpstr>PowerPoint Presentation</vt:lpstr>
      <vt:lpstr>PowerPoint Presentation</vt:lpstr>
      <vt:lpstr>Correlation of random effects</vt:lpstr>
      <vt:lpstr>Variance explained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Whalley</dc:creator>
  <cp:lastModifiedBy>Ben Whalley</cp:lastModifiedBy>
  <cp:revision>100</cp:revision>
  <dcterms:created xsi:type="dcterms:W3CDTF">2018-12-18T14:33:16Z</dcterms:created>
  <dcterms:modified xsi:type="dcterms:W3CDTF">2021-03-05T11:25:11Z</dcterms:modified>
</cp:coreProperties>
</file>